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2" r:id="rId2"/>
    <p:sldId id="256" r:id="rId3"/>
    <p:sldId id="257" r:id="rId4"/>
    <p:sldId id="283" r:id="rId5"/>
    <p:sldId id="259" r:id="rId6"/>
    <p:sldId id="260" r:id="rId7"/>
    <p:sldId id="261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4" r:id="rId21"/>
    <p:sldId id="276" r:id="rId22"/>
    <p:sldId id="277" r:id="rId23"/>
    <p:sldId id="278" r:id="rId24"/>
    <p:sldId id="279" r:id="rId25"/>
    <p:sldId id="280" r:id="rId26"/>
    <p:sldId id="285" r:id="rId27"/>
    <p:sldId id="286" r:id="rId28"/>
    <p:sldId id="281" r:id="rId29"/>
  </p:sldIdLst>
  <p:sldSz cx="10693400" cy="7562850"/>
  <p:notesSz cx="10693400" cy="756285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392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9BCBF2-6433-4C41-A5D7-19F36F508B68}" type="datetimeFigureOut">
              <a:rPr lang="pt-BR" smtClean="0"/>
              <a:t>16/02/2022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04E43-6C01-4350-891A-D5685A3A9C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859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04E43-6C01-4350-891A-D5685A3A9CA2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651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E6E7E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E6E7E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E6E7E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687710" cy="756000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-7" y="6376797"/>
            <a:ext cx="10688320" cy="657860"/>
          </a:xfrm>
          <a:custGeom>
            <a:avLst/>
            <a:gdLst/>
            <a:ahLst/>
            <a:cxnLst/>
            <a:rect l="l" t="t" r="r" b="b"/>
            <a:pathLst>
              <a:path w="10688320" h="657859">
                <a:moveTo>
                  <a:pt x="0" y="0"/>
                </a:moveTo>
                <a:lnTo>
                  <a:pt x="10687723" y="0"/>
                </a:lnTo>
                <a:lnTo>
                  <a:pt x="10687723" y="657529"/>
                </a:lnTo>
                <a:lnTo>
                  <a:pt x="0" y="657529"/>
                </a:lnTo>
                <a:lnTo>
                  <a:pt x="0" y="0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71905" y="1278407"/>
            <a:ext cx="4279900" cy="4534535"/>
          </a:xfrm>
          <a:custGeom>
            <a:avLst/>
            <a:gdLst/>
            <a:ahLst/>
            <a:cxnLst/>
            <a:rect l="l" t="t" r="r" b="b"/>
            <a:pathLst>
              <a:path w="4279900" h="4534535">
                <a:moveTo>
                  <a:pt x="4181436" y="0"/>
                </a:moveTo>
                <a:lnTo>
                  <a:pt x="98234" y="0"/>
                </a:lnTo>
                <a:lnTo>
                  <a:pt x="60093" y="7749"/>
                </a:lnTo>
                <a:lnTo>
                  <a:pt x="28857" y="28852"/>
                </a:lnTo>
                <a:lnTo>
                  <a:pt x="7751" y="60087"/>
                </a:lnTo>
                <a:lnTo>
                  <a:pt x="0" y="98234"/>
                </a:lnTo>
                <a:lnTo>
                  <a:pt x="0" y="4436046"/>
                </a:lnTo>
                <a:lnTo>
                  <a:pt x="7751" y="4474187"/>
                </a:lnTo>
                <a:lnTo>
                  <a:pt x="28857" y="4505423"/>
                </a:lnTo>
                <a:lnTo>
                  <a:pt x="60093" y="4526529"/>
                </a:lnTo>
                <a:lnTo>
                  <a:pt x="98234" y="4534281"/>
                </a:lnTo>
                <a:lnTo>
                  <a:pt x="4181436" y="4534281"/>
                </a:lnTo>
                <a:lnTo>
                  <a:pt x="4219578" y="4526529"/>
                </a:lnTo>
                <a:lnTo>
                  <a:pt x="4250813" y="4505423"/>
                </a:lnTo>
                <a:lnTo>
                  <a:pt x="4271919" y="4474187"/>
                </a:lnTo>
                <a:lnTo>
                  <a:pt x="4279671" y="4436046"/>
                </a:lnTo>
                <a:lnTo>
                  <a:pt x="4279671" y="98234"/>
                </a:lnTo>
                <a:lnTo>
                  <a:pt x="4271919" y="60087"/>
                </a:lnTo>
                <a:lnTo>
                  <a:pt x="4250813" y="28852"/>
                </a:lnTo>
                <a:lnTo>
                  <a:pt x="4219578" y="7749"/>
                </a:lnTo>
                <a:lnTo>
                  <a:pt x="4181436" y="0"/>
                </a:lnTo>
                <a:close/>
              </a:path>
            </a:pathLst>
          </a:custGeom>
          <a:solidFill>
            <a:srgbClr val="FFFFFF">
              <a:alpha val="9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755660" y="1519072"/>
            <a:ext cx="2990138" cy="403698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687710" cy="7560005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3299" y="370357"/>
            <a:ext cx="7986801" cy="9994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E6E7E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paranainterativo.pr.gov.br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3">
            <a:extLst>
              <a:ext uri="{FF2B5EF4-FFF2-40B4-BE49-F238E27FC236}">
                <a16:creationId xmlns:a16="http://schemas.microsoft.com/office/drawing/2014/main" id="{7223DFD0-9E06-4CCF-B15C-87FBA94640B5}"/>
              </a:ext>
            </a:extLst>
          </p:cNvPr>
          <p:cNvSpPr/>
          <p:nvPr/>
        </p:nvSpPr>
        <p:spPr>
          <a:xfrm>
            <a:off x="1003300" y="1200149"/>
            <a:ext cx="8686800" cy="4867275"/>
          </a:xfrm>
          <a:custGeom>
            <a:avLst/>
            <a:gdLst/>
            <a:ahLst/>
            <a:cxnLst/>
            <a:rect l="l" t="t" r="r" b="b"/>
            <a:pathLst>
              <a:path w="4279900" h="3638550">
                <a:moveTo>
                  <a:pt x="4196156" y="0"/>
                </a:moveTo>
                <a:lnTo>
                  <a:pt x="83502" y="0"/>
                </a:lnTo>
                <a:lnTo>
                  <a:pt x="51081" y="6587"/>
                </a:lnTo>
                <a:lnTo>
                  <a:pt x="24530" y="24526"/>
                </a:lnTo>
                <a:lnTo>
                  <a:pt x="6589" y="51081"/>
                </a:lnTo>
                <a:lnTo>
                  <a:pt x="0" y="83515"/>
                </a:lnTo>
                <a:lnTo>
                  <a:pt x="0" y="3554793"/>
                </a:lnTo>
                <a:lnTo>
                  <a:pt x="6589" y="3587219"/>
                </a:lnTo>
                <a:lnTo>
                  <a:pt x="24530" y="3613770"/>
                </a:lnTo>
                <a:lnTo>
                  <a:pt x="51081" y="3631708"/>
                </a:lnTo>
                <a:lnTo>
                  <a:pt x="83502" y="3638296"/>
                </a:lnTo>
                <a:lnTo>
                  <a:pt x="4196156" y="3638296"/>
                </a:lnTo>
                <a:lnTo>
                  <a:pt x="4228584" y="3631708"/>
                </a:lnTo>
                <a:lnTo>
                  <a:pt x="4255139" y="3613770"/>
                </a:lnTo>
                <a:lnTo>
                  <a:pt x="4273081" y="3587219"/>
                </a:lnTo>
                <a:lnTo>
                  <a:pt x="4279671" y="3554793"/>
                </a:lnTo>
                <a:lnTo>
                  <a:pt x="4279671" y="83515"/>
                </a:lnTo>
                <a:lnTo>
                  <a:pt x="4273081" y="51081"/>
                </a:lnTo>
                <a:lnTo>
                  <a:pt x="4255139" y="24526"/>
                </a:lnTo>
                <a:lnTo>
                  <a:pt x="4228584" y="6587"/>
                </a:lnTo>
                <a:lnTo>
                  <a:pt x="419615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8000">
                <a:schemeClr val="bg1">
                  <a:lumMod val="75000"/>
                </a:schemeClr>
              </a:gs>
              <a:gs pos="57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9110CBC0-106F-4280-AF44-BD5DC08AC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00" y="4238625"/>
            <a:ext cx="4361581" cy="1344169"/>
          </a:xfrm>
          <a:prstGeom prst="rect">
            <a:avLst/>
          </a:prstGeom>
        </p:spPr>
      </p:pic>
      <p:pic>
        <p:nvPicPr>
          <p:cNvPr id="5" name="Imagem 4" descr="Uma imagem contendo Logotipo&#10;&#10;Descrição gerada automaticamente">
            <a:extLst>
              <a:ext uri="{FF2B5EF4-FFF2-40B4-BE49-F238E27FC236}">
                <a16:creationId xmlns:a16="http://schemas.microsoft.com/office/drawing/2014/main" id="{FEE69247-FCA5-4261-8961-65BDFF9810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1526224"/>
            <a:ext cx="6170384" cy="28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00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5269" y="6376797"/>
            <a:ext cx="6362700" cy="657860"/>
          </a:xfrm>
          <a:custGeom>
            <a:avLst/>
            <a:gdLst/>
            <a:ahLst/>
            <a:cxnLst/>
            <a:rect l="l" t="t" r="r" b="b"/>
            <a:pathLst>
              <a:path w="6362700" h="657859">
                <a:moveTo>
                  <a:pt x="0" y="657529"/>
                </a:moveTo>
                <a:lnTo>
                  <a:pt x="6362446" y="657529"/>
                </a:lnTo>
                <a:lnTo>
                  <a:pt x="6362446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7" y="6376797"/>
            <a:ext cx="181610" cy="657860"/>
          </a:xfrm>
          <a:custGeom>
            <a:avLst/>
            <a:gdLst/>
            <a:ahLst/>
            <a:cxnLst/>
            <a:rect l="l" t="t" r="r" b="b"/>
            <a:pathLst>
              <a:path w="181610" h="657859">
                <a:moveTo>
                  <a:pt x="0" y="657529"/>
                </a:moveTo>
                <a:lnTo>
                  <a:pt x="181483" y="657529"/>
                </a:lnTo>
                <a:lnTo>
                  <a:pt x="181483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37101" y="2186978"/>
            <a:ext cx="5950868" cy="4049395"/>
          </a:xfrm>
          <a:custGeom>
            <a:avLst/>
            <a:gdLst/>
            <a:ahLst/>
            <a:cxnLst/>
            <a:rect l="l" t="t" r="r" b="b"/>
            <a:pathLst>
              <a:path w="6362700" h="4049395">
                <a:moveTo>
                  <a:pt x="0" y="4048785"/>
                </a:moveTo>
                <a:lnTo>
                  <a:pt x="6362428" y="4048785"/>
                </a:lnTo>
                <a:lnTo>
                  <a:pt x="636242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12" y="2186978"/>
            <a:ext cx="181610" cy="4049395"/>
          </a:xfrm>
          <a:custGeom>
            <a:avLst/>
            <a:gdLst/>
            <a:ahLst/>
            <a:cxnLst/>
            <a:rect l="l" t="t" r="r" b="b"/>
            <a:pathLst>
              <a:path w="181610" h="4049395">
                <a:moveTo>
                  <a:pt x="0" y="4048785"/>
                </a:moveTo>
                <a:lnTo>
                  <a:pt x="181488" y="4048785"/>
                </a:lnTo>
                <a:lnTo>
                  <a:pt x="18148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1475" y="1486903"/>
            <a:ext cx="4144010" cy="6073140"/>
          </a:xfrm>
          <a:custGeom>
            <a:avLst/>
            <a:gdLst/>
            <a:ahLst/>
            <a:cxnLst/>
            <a:rect l="l" t="t" r="r" b="b"/>
            <a:pathLst>
              <a:path w="4144010" h="6073140">
                <a:moveTo>
                  <a:pt x="0" y="0"/>
                </a:moveTo>
                <a:lnTo>
                  <a:pt x="4143794" y="0"/>
                </a:lnTo>
                <a:lnTo>
                  <a:pt x="4143794" y="6073101"/>
                </a:lnTo>
                <a:lnTo>
                  <a:pt x="0" y="60731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2795" y="1628292"/>
            <a:ext cx="3548379" cy="1856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70" dirty="0">
                <a:solidFill>
                  <a:srgbClr val="58595B"/>
                </a:solidFill>
                <a:latin typeface="Trebuchet MS"/>
                <a:cs typeface="Trebuchet MS"/>
              </a:rPr>
              <a:t>Por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meio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da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85" dirty="0">
                <a:solidFill>
                  <a:srgbClr val="58595B"/>
                </a:solidFill>
                <a:latin typeface="Trebuchet MS"/>
                <a:cs typeface="Trebuchet MS"/>
              </a:rPr>
              <a:t>barra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85" dirty="0">
                <a:solidFill>
                  <a:srgbClr val="58595B"/>
                </a:solidFill>
                <a:latin typeface="Trebuchet MS"/>
                <a:cs typeface="Trebuchet MS"/>
              </a:rPr>
              <a:t>ferramentas  </a:t>
            </a:r>
            <a:r>
              <a:rPr sz="2000" spc="-114" dirty="0">
                <a:solidFill>
                  <a:srgbClr val="58595B"/>
                </a:solidFill>
                <a:latin typeface="Trebuchet MS"/>
                <a:cs typeface="Trebuchet MS"/>
              </a:rPr>
              <a:t>lateral </a:t>
            </a:r>
            <a:r>
              <a:rPr sz="2000" spc="20" dirty="0">
                <a:solidFill>
                  <a:srgbClr val="58595B"/>
                </a:solidFill>
                <a:latin typeface="Trebuchet MS"/>
                <a:cs typeface="Trebuchet MS"/>
              </a:rPr>
              <a:t>o </a:t>
            </a:r>
            <a:r>
              <a:rPr sz="2000" spc="-45" dirty="0">
                <a:solidFill>
                  <a:srgbClr val="58595B"/>
                </a:solidFill>
                <a:latin typeface="Trebuchet MS"/>
                <a:cs typeface="Trebuchet MS"/>
              </a:rPr>
              <a:t>usuário também </a:t>
            </a:r>
            <a:r>
              <a:rPr sz="2000" spc="-10" dirty="0">
                <a:solidFill>
                  <a:srgbClr val="58595B"/>
                </a:solidFill>
                <a:latin typeface="Trebuchet MS"/>
                <a:cs typeface="Trebuchet MS"/>
              </a:rPr>
              <a:t>pode  </a:t>
            </a:r>
            <a:r>
              <a:rPr sz="2000" spc="-80" dirty="0">
                <a:solidFill>
                  <a:srgbClr val="58595B"/>
                </a:solidFill>
                <a:latin typeface="Trebuchet MS"/>
                <a:cs typeface="Trebuchet MS"/>
              </a:rPr>
              <a:t>acessar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 </a:t>
            </a:r>
            <a:r>
              <a:rPr sz="2000" spc="-75" dirty="0">
                <a:solidFill>
                  <a:srgbClr val="58595B"/>
                </a:solidFill>
                <a:latin typeface="Trebuchet MS"/>
                <a:cs typeface="Trebuchet MS"/>
              </a:rPr>
              <a:t>visualizar </a:t>
            </a:r>
            <a:r>
              <a:rPr sz="2000" spc="-15" dirty="0">
                <a:solidFill>
                  <a:srgbClr val="58595B"/>
                </a:solidFill>
                <a:latin typeface="Trebuchet MS"/>
                <a:cs typeface="Trebuchet MS"/>
              </a:rPr>
              <a:t>dados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  </a:t>
            </a:r>
            <a:r>
              <a:rPr sz="2000" spc="-60" dirty="0">
                <a:solidFill>
                  <a:srgbClr val="58595B"/>
                </a:solidFill>
                <a:latin typeface="Trebuchet MS"/>
                <a:cs typeface="Trebuchet MS"/>
              </a:rPr>
              <a:t>informações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 </a:t>
            </a:r>
            <a:r>
              <a:rPr sz="2000" spc="-25" dirty="0">
                <a:solidFill>
                  <a:srgbClr val="58595B"/>
                </a:solidFill>
                <a:latin typeface="Trebuchet MS"/>
                <a:cs typeface="Trebuchet MS"/>
              </a:rPr>
              <a:t>uma </a:t>
            </a:r>
            <a:r>
              <a:rPr sz="2000" spc="-75" dirty="0">
                <a:solidFill>
                  <a:srgbClr val="58595B"/>
                </a:solidFill>
                <a:latin typeface="Trebuchet MS"/>
                <a:cs typeface="Trebuchet MS"/>
              </a:rPr>
              <a:t>forma  </a:t>
            </a:r>
            <a:r>
              <a:rPr sz="2000" spc="-95" dirty="0">
                <a:solidFill>
                  <a:srgbClr val="58595B"/>
                </a:solidFill>
                <a:latin typeface="Trebuchet MS"/>
                <a:cs typeface="Trebuchet MS"/>
              </a:rPr>
              <a:t>facilitada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 executar </a:t>
            </a:r>
            <a:r>
              <a:rPr sz="2000" spc="-50" dirty="0">
                <a:solidFill>
                  <a:srgbClr val="58595B"/>
                </a:solidFill>
                <a:latin typeface="Trebuchet MS"/>
                <a:cs typeface="Trebuchet MS"/>
              </a:rPr>
              <a:t>consultas  </a:t>
            </a:r>
            <a:r>
              <a:rPr sz="2000" spc="-100" dirty="0">
                <a:solidFill>
                  <a:srgbClr val="58595B"/>
                </a:solidFill>
                <a:latin typeface="Trebuchet MS"/>
                <a:cs typeface="Trebuchet MS"/>
              </a:rPr>
              <a:t>específicas.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6901" y="370357"/>
            <a:ext cx="469823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Mapas temáticos</a:t>
            </a:r>
          </a:p>
        </p:txBody>
      </p:sp>
      <p:sp>
        <p:nvSpPr>
          <p:cNvPr id="10" name="object 10"/>
          <p:cNvSpPr/>
          <p:nvPr/>
        </p:nvSpPr>
        <p:spPr>
          <a:xfrm>
            <a:off x="4356100" y="5101790"/>
            <a:ext cx="3017494" cy="113242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56100" y="4320516"/>
            <a:ext cx="3017494" cy="1346504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60634" y="3532776"/>
            <a:ext cx="3033445" cy="135296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60634" y="2745036"/>
            <a:ext cx="3033445" cy="135296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6100" y="2191230"/>
            <a:ext cx="3013354" cy="1119035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55249" y="3720214"/>
            <a:ext cx="2672975" cy="356190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B5524700-72D4-4C68-BB22-2C8CACA14E5B}"/>
              </a:ext>
            </a:extLst>
          </p:cNvPr>
          <p:cNvSpPr txBox="1"/>
          <p:nvPr/>
        </p:nvSpPr>
        <p:spPr>
          <a:xfrm>
            <a:off x="7642532" y="2298330"/>
            <a:ext cx="2819400" cy="382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/>
                </a:solidFill>
              </a:rPr>
              <a:t>Ações - PARANACIDADE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/>
                </a:solidFill>
              </a:rPr>
              <a:t>Equipamentos Urbanos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/>
                </a:solidFill>
              </a:rPr>
              <a:t>Ferramentas de Planejamento Urbano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/>
                </a:solidFill>
              </a:rPr>
              <a:t>Lotes urbanos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/>
                </a:solidFill>
              </a:rPr>
              <a:t>Malha Viária urbana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/>
                </a:solidFill>
              </a:rPr>
              <a:t>Mapas Básicos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/>
                </a:solidFill>
              </a:rPr>
              <a:t>Redes de Infraestrutura Urbana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/>
                </a:solidFill>
              </a:rPr>
              <a:t>Unidades de Conservação - SNUC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/>
                </a:solidFill>
              </a:rPr>
              <a:t>Zoneamento Urbano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5269" y="6376797"/>
            <a:ext cx="6362700" cy="657860"/>
          </a:xfrm>
          <a:custGeom>
            <a:avLst/>
            <a:gdLst/>
            <a:ahLst/>
            <a:cxnLst/>
            <a:rect l="l" t="t" r="r" b="b"/>
            <a:pathLst>
              <a:path w="6362700" h="657859">
                <a:moveTo>
                  <a:pt x="0" y="657529"/>
                </a:moveTo>
                <a:lnTo>
                  <a:pt x="6362446" y="657529"/>
                </a:lnTo>
                <a:lnTo>
                  <a:pt x="6362446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7" y="6376797"/>
            <a:ext cx="181610" cy="657860"/>
          </a:xfrm>
          <a:custGeom>
            <a:avLst/>
            <a:gdLst/>
            <a:ahLst/>
            <a:cxnLst/>
            <a:rect l="l" t="t" r="r" b="b"/>
            <a:pathLst>
              <a:path w="181610" h="657859">
                <a:moveTo>
                  <a:pt x="0" y="657529"/>
                </a:moveTo>
                <a:lnTo>
                  <a:pt x="181483" y="657529"/>
                </a:lnTo>
                <a:lnTo>
                  <a:pt x="181483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5269" y="2186978"/>
            <a:ext cx="6362700" cy="4049395"/>
          </a:xfrm>
          <a:custGeom>
            <a:avLst/>
            <a:gdLst/>
            <a:ahLst/>
            <a:cxnLst/>
            <a:rect l="l" t="t" r="r" b="b"/>
            <a:pathLst>
              <a:path w="6362700" h="4049395">
                <a:moveTo>
                  <a:pt x="0" y="4048785"/>
                </a:moveTo>
                <a:lnTo>
                  <a:pt x="6362428" y="4048785"/>
                </a:lnTo>
                <a:lnTo>
                  <a:pt x="636242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12" y="2186978"/>
            <a:ext cx="181610" cy="4049395"/>
          </a:xfrm>
          <a:custGeom>
            <a:avLst/>
            <a:gdLst/>
            <a:ahLst/>
            <a:cxnLst/>
            <a:rect l="l" t="t" r="r" b="b"/>
            <a:pathLst>
              <a:path w="181610" h="4049395">
                <a:moveTo>
                  <a:pt x="0" y="4048785"/>
                </a:moveTo>
                <a:lnTo>
                  <a:pt x="181488" y="4048785"/>
                </a:lnTo>
                <a:lnTo>
                  <a:pt x="18148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1475" y="1486903"/>
            <a:ext cx="4144010" cy="6073140"/>
          </a:xfrm>
          <a:custGeom>
            <a:avLst/>
            <a:gdLst/>
            <a:ahLst/>
            <a:cxnLst/>
            <a:rect l="l" t="t" r="r" b="b"/>
            <a:pathLst>
              <a:path w="4144010" h="6073140">
                <a:moveTo>
                  <a:pt x="0" y="0"/>
                </a:moveTo>
                <a:lnTo>
                  <a:pt x="4143794" y="0"/>
                </a:lnTo>
                <a:lnTo>
                  <a:pt x="4143794" y="6073101"/>
                </a:lnTo>
                <a:lnTo>
                  <a:pt x="0" y="60731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2732" y="1628292"/>
            <a:ext cx="3854450" cy="4013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/>
            <a:r>
              <a:rPr sz="2000" spc="40" dirty="0">
                <a:solidFill>
                  <a:srgbClr val="58595B"/>
                </a:solidFill>
                <a:latin typeface="Trebuchet MS"/>
                <a:cs typeface="Trebuchet MS"/>
              </a:rPr>
              <a:t>A </a:t>
            </a:r>
            <a:r>
              <a:rPr sz="2000" spc="-60" dirty="0">
                <a:solidFill>
                  <a:srgbClr val="58595B"/>
                </a:solidFill>
                <a:latin typeface="Trebuchet MS"/>
                <a:cs typeface="Trebuchet MS"/>
              </a:rPr>
              <a:t>importância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 </a:t>
            </a:r>
            <a:r>
              <a:rPr sz="2000" spc="-35" dirty="0">
                <a:solidFill>
                  <a:srgbClr val="58595B"/>
                </a:solidFill>
                <a:latin typeface="Trebuchet MS"/>
                <a:cs typeface="Trebuchet MS"/>
              </a:rPr>
              <a:t>sua </a:t>
            </a:r>
            <a:r>
              <a:rPr sz="2000" spc="-80" dirty="0">
                <a:solidFill>
                  <a:srgbClr val="58595B"/>
                </a:solidFill>
                <a:latin typeface="Trebuchet MS"/>
                <a:cs typeface="Trebuchet MS"/>
              </a:rPr>
              <a:t>identificação  </a:t>
            </a:r>
            <a:r>
              <a:rPr sz="2000" spc="-75" dirty="0">
                <a:solidFill>
                  <a:srgbClr val="58595B"/>
                </a:solidFill>
                <a:latin typeface="Trebuchet MS"/>
                <a:cs typeface="Trebuchet MS"/>
              </a:rPr>
              <a:t>decorre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da </a:t>
            </a:r>
            <a:r>
              <a:rPr sz="2000" spc="-55" dirty="0">
                <a:solidFill>
                  <a:srgbClr val="58595B"/>
                </a:solidFill>
                <a:latin typeface="Trebuchet MS"/>
                <a:cs typeface="Trebuchet MS"/>
              </a:rPr>
              <a:t>necessidade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da  </a:t>
            </a:r>
            <a:r>
              <a:rPr sz="2000" spc="-80" dirty="0">
                <a:solidFill>
                  <a:srgbClr val="58595B"/>
                </a:solidFill>
                <a:latin typeface="Trebuchet MS"/>
                <a:cs typeface="Trebuchet MS"/>
              </a:rPr>
              <a:t>avaliação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 </a:t>
            </a:r>
            <a:r>
              <a:rPr sz="2000" spc="-35" dirty="0">
                <a:solidFill>
                  <a:srgbClr val="58595B"/>
                </a:solidFill>
                <a:latin typeface="Trebuchet MS"/>
                <a:cs typeface="Trebuchet MS"/>
              </a:rPr>
              <a:t>sua </a:t>
            </a:r>
            <a:r>
              <a:rPr sz="2000" spc="-60" dirty="0">
                <a:solidFill>
                  <a:srgbClr val="58595B"/>
                </a:solidFill>
                <a:latin typeface="Trebuchet MS"/>
                <a:cs typeface="Trebuchet MS"/>
              </a:rPr>
              <a:t>distribuição </a:t>
            </a:r>
            <a:r>
              <a:rPr sz="2000" spc="20" dirty="0">
                <a:solidFill>
                  <a:srgbClr val="58595B"/>
                </a:solidFill>
                <a:latin typeface="Trebuchet MS"/>
                <a:cs typeface="Trebuchet MS"/>
              </a:rPr>
              <a:t>no 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território </a:t>
            </a:r>
            <a:r>
              <a:rPr sz="2000" spc="-25" dirty="0">
                <a:solidFill>
                  <a:srgbClr val="58595B"/>
                </a:solidFill>
                <a:latin typeface="Trebuchet MS"/>
                <a:cs typeface="Trebuchet MS"/>
              </a:rPr>
              <a:t>urbano </a:t>
            </a:r>
            <a:r>
              <a:rPr sz="2000" spc="-75" dirty="0">
                <a:solidFill>
                  <a:srgbClr val="58595B"/>
                </a:solidFill>
                <a:latin typeface="Trebuchet MS"/>
                <a:cs typeface="Trebuchet MS"/>
              </a:rPr>
              <a:t>para </a:t>
            </a:r>
            <a:r>
              <a:rPr sz="2000" spc="-55" dirty="0">
                <a:solidFill>
                  <a:srgbClr val="58595B"/>
                </a:solidFill>
                <a:latin typeface="Trebuchet MS"/>
                <a:cs typeface="Trebuchet MS"/>
              </a:rPr>
              <a:t>atendimento 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da </a:t>
            </a:r>
            <a:r>
              <a:rPr sz="2000" spc="-35" dirty="0">
                <a:solidFill>
                  <a:srgbClr val="58595B"/>
                </a:solidFill>
                <a:latin typeface="Trebuchet MS"/>
                <a:cs typeface="Trebuchet MS"/>
              </a:rPr>
              <a:t>população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 </a:t>
            </a:r>
            <a:r>
              <a:rPr sz="2000" spc="-25" dirty="0">
                <a:solidFill>
                  <a:srgbClr val="58595B"/>
                </a:solidFill>
                <a:latin typeface="Trebuchet MS"/>
                <a:cs typeface="Trebuchet MS"/>
              </a:rPr>
              <a:t>por </a:t>
            </a:r>
            <a:r>
              <a:rPr sz="2000" spc="-55" dirty="0">
                <a:solidFill>
                  <a:srgbClr val="58595B"/>
                </a:solidFill>
                <a:latin typeface="Trebuchet MS"/>
                <a:cs typeface="Trebuchet MS"/>
              </a:rPr>
              <a:t>se  </a:t>
            </a:r>
            <a:r>
              <a:rPr sz="2000" spc="-70" dirty="0">
                <a:solidFill>
                  <a:srgbClr val="58595B"/>
                </a:solidFill>
                <a:latin typeface="Trebuchet MS"/>
                <a:cs typeface="Trebuchet MS"/>
              </a:rPr>
              <a:t>apresentarem </a:t>
            </a:r>
            <a:r>
              <a:rPr sz="2000" spc="-15" dirty="0">
                <a:solidFill>
                  <a:srgbClr val="58595B"/>
                </a:solidFill>
                <a:latin typeface="Trebuchet MS"/>
                <a:cs typeface="Trebuchet MS"/>
              </a:rPr>
              <a:t>como pontos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 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atração e </a:t>
            </a:r>
            <a:r>
              <a:rPr sz="2000" spc="-55" dirty="0">
                <a:solidFill>
                  <a:srgbClr val="58595B"/>
                </a:solidFill>
                <a:latin typeface="Trebuchet MS"/>
                <a:cs typeface="Trebuchet MS"/>
              </a:rPr>
              <a:t>geração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 </a:t>
            </a:r>
            <a:r>
              <a:rPr sz="2000" spc="-65" dirty="0">
                <a:solidFill>
                  <a:srgbClr val="58595B"/>
                </a:solidFill>
                <a:latin typeface="Trebuchet MS"/>
                <a:cs typeface="Trebuchet MS"/>
              </a:rPr>
              <a:t>fluxos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  </a:t>
            </a:r>
            <a:r>
              <a:rPr sz="2000" spc="-30" dirty="0">
                <a:solidFill>
                  <a:srgbClr val="58595B"/>
                </a:solidFill>
                <a:latin typeface="Trebuchet MS"/>
                <a:cs typeface="Trebuchet MS"/>
              </a:rPr>
              <a:t>pessoas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55" dirty="0">
                <a:solidFill>
                  <a:srgbClr val="58595B"/>
                </a:solidFill>
                <a:latin typeface="Trebuchet MS"/>
                <a:cs typeface="Trebuchet MS"/>
              </a:rPr>
              <a:t>cargas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58595B"/>
                </a:solidFill>
                <a:latin typeface="Trebuchet MS"/>
                <a:cs typeface="Trebuchet MS"/>
              </a:rPr>
              <a:t>que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55" dirty="0">
                <a:solidFill>
                  <a:srgbClr val="58595B"/>
                </a:solidFill>
                <a:latin typeface="Trebuchet MS"/>
                <a:cs typeface="Trebuchet MS"/>
              </a:rPr>
              <a:t>impactam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30" dirty="0">
                <a:solidFill>
                  <a:srgbClr val="58595B"/>
                </a:solidFill>
                <a:latin typeface="Trebuchet MS"/>
                <a:cs typeface="Trebuchet MS"/>
              </a:rPr>
              <a:t>nas 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condições de </a:t>
            </a:r>
            <a:r>
              <a:rPr sz="2000" spc="-80" dirty="0">
                <a:solidFill>
                  <a:srgbClr val="58595B"/>
                </a:solidFill>
                <a:latin typeface="Trebuchet MS"/>
                <a:cs typeface="Trebuchet MS"/>
              </a:rPr>
              <a:t>circulação </a:t>
            </a:r>
            <a:r>
              <a:rPr sz="2000" spc="-35" dirty="0">
                <a:solidFill>
                  <a:srgbClr val="58595B"/>
                </a:solidFill>
                <a:latin typeface="Trebuchet MS"/>
                <a:cs typeface="Trebuchet MS"/>
              </a:rPr>
              <a:t>das 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cidades.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60" dirty="0">
                <a:solidFill>
                  <a:srgbClr val="58595B"/>
                </a:solidFill>
                <a:latin typeface="Trebuchet MS"/>
                <a:cs typeface="Trebuchet MS"/>
              </a:rPr>
              <a:t>Estão</a:t>
            </a:r>
            <a:r>
              <a:rPr sz="2000" spc="-18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70" dirty="0">
                <a:solidFill>
                  <a:srgbClr val="58595B"/>
                </a:solidFill>
                <a:latin typeface="Trebuchet MS"/>
                <a:cs typeface="Trebuchet MS"/>
              </a:rPr>
              <a:t>classificados</a:t>
            </a:r>
            <a:r>
              <a:rPr sz="2000" spc="-18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58595B"/>
                </a:solidFill>
                <a:latin typeface="Trebuchet MS"/>
                <a:cs typeface="Trebuchet MS"/>
              </a:rPr>
              <a:t>por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150" dirty="0">
                <a:solidFill>
                  <a:srgbClr val="58595B"/>
                </a:solidFill>
                <a:latin typeface="Trebuchet MS"/>
                <a:cs typeface="Trebuchet MS"/>
              </a:rPr>
              <a:t>área,  </a:t>
            </a:r>
            <a:r>
              <a:rPr sz="2000" spc="-105" dirty="0">
                <a:solidFill>
                  <a:srgbClr val="58595B"/>
                </a:solidFill>
                <a:latin typeface="Trebuchet MS"/>
                <a:cs typeface="Trebuchet MS"/>
              </a:rPr>
              <a:t>esfera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administrativa, </a:t>
            </a:r>
            <a:r>
              <a:rPr sz="2000" spc="-114" dirty="0">
                <a:solidFill>
                  <a:srgbClr val="58595B"/>
                </a:solidFill>
                <a:latin typeface="Trebuchet MS"/>
                <a:cs typeface="Trebuchet MS"/>
              </a:rPr>
              <a:t>tipo, </a:t>
            </a:r>
            <a:r>
              <a:rPr sz="2000" spc="-70" dirty="0">
                <a:solidFill>
                  <a:srgbClr val="58595B"/>
                </a:solidFill>
                <a:latin typeface="Trebuchet MS"/>
                <a:cs typeface="Trebuchet MS"/>
              </a:rPr>
              <a:t>nível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  </a:t>
            </a:r>
            <a:r>
              <a:rPr sz="2000" spc="-45" dirty="0">
                <a:solidFill>
                  <a:srgbClr val="58595B"/>
                </a:solidFill>
                <a:latin typeface="Trebuchet MS"/>
                <a:cs typeface="Trebuchet MS"/>
              </a:rPr>
              <a:t>modalidade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 </a:t>
            </a:r>
            <a:r>
              <a:rPr sz="2000" spc="-85" dirty="0">
                <a:solidFill>
                  <a:srgbClr val="58595B"/>
                </a:solidFill>
                <a:latin typeface="Trebuchet MS"/>
                <a:cs typeface="Trebuchet MS"/>
              </a:rPr>
              <a:t>atendimento,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 </a:t>
            </a:r>
            <a:r>
              <a:rPr sz="2000" spc="-35" dirty="0">
                <a:solidFill>
                  <a:srgbClr val="58595B"/>
                </a:solidFill>
                <a:latin typeface="Trebuchet MS"/>
                <a:cs typeface="Trebuchet MS"/>
              </a:rPr>
              <a:t>sua  posição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georreferenciada.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46301" y="370357"/>
            <a:ext cx="667958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Equipamentos urbanos</a:t>
            </a:r>
          </a:p>
        </p:txBody>
      </p:sp>
      <p:sp>
        <p:nvSpPr>
          <p:cNvPr id="9" name="object 9"/>
          <p:cNvSpPr/>
          <p:nvPr/>
        </p:nvSpPr>
        <p:spPr>
          <a:xfrm>
            <a:off x="4624222" y="2244509"/>
            <a:ext cx="5870346" cy="390268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" y="6376797"/>
            <a:ext cx="10688320" cy="657860"/>
          </a:xfrm>
          <a:custGeom>
            <a:avLst/>
            <a:gdLst/>
            <a:ahLst/>
            <a:cxnLst/>
            <a:rect l="l" t="t" r="r" b="b"/>
            <a:pathLst>
              <a:path w="10688320" h="657859">
                <a:moveTo>
                  <a:pt x="0" y="0"/>
                </a:moveTo>
                <a:lnTo>
                  <a:pt x="10687723" y="0"/>
                </a:lnTo>
                <a:lnTo>
                  <a:pt x="10687723" y="657529"/>
                </a:lnTo>
                <a:lnTo>
                  <a:pt x="0" y="657529"/>
                </a:lnTo>
                <a:lnTo>
                  <a:pt x="0" y="0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31901" y="370344"/>
            <a:ext cx="850811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CMEIs do município de Araucária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52B6046-6973-4668-96F4-C8CC6A1018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0" y="1377345"/>
            <a:ext cx="10693400" cy="556318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" y="6376797"/>
            <a:ext cx="10688320" cy="657860"/>
          </a:xfrm>
          <a:custGeom>
            <a:avLst/>
            <a:gdLst/>
            <a:ahLst/>
            <a:cxnLst/>
            <a:rect l="l" t="t" r="r" b="b"/>
            <a:pathLst>
              <a:path w="10688320" h="657859">
                <a:moveTo>
                  <a:pt x="0" y="0"/>
                </a:moveTo>
                <a:lnTo>
                  <a:pt x="10687723" y="0"/>
                </a:lnTo>
                <a:lnTo>
                  <a:pt x="10687723" y="657529"/>
                </a:lnTo>
                <a:lnTo>
                  <a:pt x="0" y="657529"/>
                </a:lnTo>
                <a:lnTo>
                  <a:pt x="0" y="0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5101" y="370344"/>
            <a:ext cx="10642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Área de abrangência dos CMEIs selecionados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6736435-80BD-4B3C-8DE6-3CA9BB728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47" y="1114425"/>
            <a:ext cx="10693400" cy="547000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5269" y="6376797"/>
            <a:ext cx="6362700" cy="657860"/>
          </a:xfrm>
          <a:custGeom>
            <a:avLst/>
            <a:gdLst/>
            <a:ahLst/>
            <a:cxnLst/>
            <a:rect l="l" t="t" r="r" b="b"/>
            <a:pathLst>
              <a:path w="6362700" h="657859">
                <a:moveTo>
                  <a:pt x="0" y="657529"/>
                </a:moveTo>
                <a:lnTo>
                  <a:pt x="6362446" y="657529"/>
                </a:lnTo>
                <a:lnTo>
                  <a:pt x="6362446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7" y="6376797"/>
            <a:ext cx="181610" cy="657860"/>
          </a:xfrm>
          <a:custGeom>
            <a:avLst/>
            <a:gdLst/>
            <a:ahLst/>
            <a:cxnLst/>
            <a:rect l="l" t="t" r="r" b="b"/>
            <a:pathLst>
              <a:path w="181610" h="657859">
                <a:moveTo>
                  <a:pt x="0" y="657529"/>
                </a:moveTo>
                <a:lnTo>
                  <a:pt x="181483" y="657529"/>
                </a:lnTo>
                <a:lnTo>
                  <a:pt x="181483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5269" y="2186978"/>
            <a:ext cx="6362700" cy="4049395"/>
          </a:xfrm>
          <a:custGeom>
            <a:avLst/>
            <a:gdLst/>
            <a:ahLst/>
            <a:cxnLst/>
            <a:rect l="l" t="t" r="r" b="b"/>
            <a:pathLst>
              <a:path w="6362700" h="4049395">
                <a:moveTo>
                  <a:pt x="0" y="4048785"/>
                </a:moveTo>
                <a:lnTo>
                  <a:pt x="6362428" y="4048785"/>
                </a:lnTo>
                <a:lnTo>
                  <a:pt x="636242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12" y="2186978"/>
            <a:ext cx="181610" cy="4049395"/>
          </a:xfrm>
          <a:custGeom>
            <a:avLst/>
            <a:gdLst/>
            <a:ahLst/>
            <a:cxnLst/>
            <a:rect l="l" t="t" r="r" b="b"/>
            <a:pathLst>
              <a:path w="181610" h="4049395">
                <a:moveTo>
                  <a:pt x="0" y="4048785"/>
                </a:moveTo>
                <a:lnTo>
                  <a:pt x="181488" y="4048785"/>
                </a:lnTo>
                <a:lnTo>
                  <a:pt x="18148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1475" y="1486903"/>
            <a:ext cx="4144010" cy="6073140"/>
          </a:xfrm>
          <a:custGeom>
            <a:avLst/>
            <a:gdLst/>
            <a:ahLst/>
            <a:cxnLst/>
            <a:rect l="l" t="t" r="r" b="b"/>
            <a:pathLst>
              <a:path w="4144010" h="6073140">
                <a:moveTo>
                  <a:pt x="0" y="0"/>
                </a:moveTo>
                <a:lnTo>
                  <a:pt x="4143794" y="0"/>
                </a:lnTo>
                <a:lnTo>
                  <a:pt x="4143794" y="6073101"/>
                </a:lnTo>
                <a:lnTo>
                  <a:pt x="0" y="60731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2808" y="1628292"/>
            <a:ext cx="3838575" cy="1856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solidFill>
                  <a:srgbClr val="58595B"/>
                </a:solidFill>
                <a:latin typeface="Trebuchet MS"/>
                <a:cs typeface="Trebuchet MS"/>
              </a:rPr>
              <a:t>Seleção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 </a:t>
            </a:r>
            <a:r>
              <a:rPr sz="2000" spc="5" dirty="0">
                <a:solidFill>
                  <a:srgbClr val="58595B"/>
                </a:solidFill>
                <a:latin typeface="Trebuchet MS"/>
                <a:cs typeface="Trebuchet MS"/>
              </a:rPr>
              <a:t>um </a:t>
            </a:r>
            <a:r>
              <a:rPr sz="2000" spc="-85" dirty="0">
                <a:solidFill>
                  <a:srgbClr val="58595B"/>
                </a:solidFill>
                <a:latin typeface="Trebuchet MS"/>
                <a:cs typeface="Trebuchet MS"/>
              </a:rPr>
              <a:t>lote </a:t>
            </a:r>
            <a:r>
              <a:rPr sz="2000" spc="-65" dirty="0">
                <a:solidFill>
                  <a:srgbClr val="58595B"/>
                </a:solidFill>
                <a:latin typeface="Trebuchet MS"/>
                <a:cs typeface="Trebuchet MS"/>
              </a:rPr>
              <a:t>(por </a:t>
            </a:r>
            <a:r>
              <a:rPr sz="2000" spc="-95" dirty="0">
                <a:solidFill>
                  <a:srgbClr val="58595B"/>
                </a:solidFill>
                <a:latin typeface="Trebuchet MS"/>
                <a:cs typeface="Trebuchet MS"/>
              </a:rPr>
              <a:t>exemplo,  </a:t>
            </a:r>
            <a:r>
              <a:rPr sz="2000" spc="15" dirty="0">
                <a:solidFill>
                  <a:srgbClr val="58595B"/>
                </a:solidFill>
                <a:latin typeface="Trebuchet MS"/>
                <a:cs typeface="Trebuchet MS"/>
              </a:rPr>
              <a:t>do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município de </a:t>
            </a:r>
            <a:r>
              <a:rPr sz="2000" spc="-95" dirty="0">
                <a:solidFill>
                  <a:srgbClr val="58595B"/>
                </a:solidFill>
                <a:latin typeface="Trebuchet MS"/>
                <a:cs typeface="Trebuchet MS"/>
              </a:rPr>
              <a:t>Pinhais), 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possibilitando </a:t>
            </a:r>
            <a:r>
              <a:rPr sz="2000" spc="-75" dirty="0">
                <a:solidFill>
                  <a:srgbClr val="58595B"/>
                </a:solidFill>
                <a:latin typeface="Trebuchet MS"/>
                <a:cs typeface="Trebuchet MS"/>
              </a:rPr>
              <a:t>visualizar </a:t>
            </a:r>
            <a:r>
              <a:rPr sz="2000" dirty="0">
                <a:solidFill>
                  <a:srgbClr val="58595B"/>
                </a:solidFill>
                <a:latin typeface="Trebuchet MS"/>
                <a:cs typeface="Trebuchet MS"/>
              </a:rPr>
              <a:t>os  </a:t>
            </a:r>
            <a:r>
              <a:rPr sz="2000" spc="-65" dirty="0">
                <a:solidFill>
                  <a:srgbClr val="58595B"/>
                </a:solidFill>
                <a:latin typeface="Trebuchet MS"/>
                <a:cs typeface="Trebuchet MS"/>
              </a:rPr>
              <a:t>parâmetros </a:t>
            </a:r>
            <a:r>
              <a:rPr sz="2000" spc="-55" dirty="0">
                <a:solidFill>
                  <a:srgbClr val="58595B"/>
                </a:solidFill>
                <a:latin typeface="Trebuchet MS"/>
                <a:cs typeface="Trebuchet MS"/>
              </a:rPr>
              <a:t>urbanísticos conforme</a:t>
            </a:r>
            <a:r>
              <a:rPr sz="2000" spc="-434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a  </a:t>
            </a:r>
            <a:r>
              <a:rPr sz="2000" spc="-105" dirty="0">
                <a:solidFill>
                  <a:srgbClr val="58595B"/>
                </a:solidFill>
                <a:latin typeface="Trebuchet MS"/>
                <a:cs typeface="Trebuchet MS"/>
              </a:rPr>
              <a:t>lei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 </a:t>
            </a:r>
            <a:r>
              <a:rPr sz="2000" spc="5" dirty="0">
                <a:solidFill>
                  <a:srgbClr val="58595B"/>
                </a:solidFill>
                <a:latin typeface="Trebuchet MS"/>
                <a:cs typeface="Trebuchet MS"/>
              </a:rPr>
              <a:t>uso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ocupação </a:t>
            </a:r>
            <a:r>
              <a:rPr sz="2000" spc="15" dirty="0">
                <a:solidFill>
                  <a:srgbClr val="58595B"/>
                </a:solidFill>
                <a:latin typeface="Trebuchet MS"/>
                <a:cs typeface="Trebuchet MS"/>
              </a:rPr>
              <a:t>do </a:t>
            </a:r>
            <a:r>
              <a:rPr sz="2000" spc="-25" dirty="0">
                <a:solidFill>
                  <a:srgbClr val="58595B"/>
                </a:solidFill>
                <a:latin typeface="Trebuchet MS"/>
                <a:cs typeface="Trebuchet MS"/>
              </a:rPr>
              <a:t>solo  </a:t>
            </a:r>
            <a:r>
              <a:rPr sz="2000" spc="-55" dirty="0">
                <a:solidFill>
                  <a:srgbClr val="58595B"/>
                </a:solidFill>
                <a:latin typeface="Trebuchet MS"/>
                <a:cs typeface="Trebuchet MS"/>
              </a:rPr>
              <a:t>(zoneamento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80" dirty="0">
                <a:solidFill>
                  <a:srgbClr val="58595B"/>
                </a:solidFill>
                <a:latin typeface="Trebuchet MS"/>
                <a:cs typeface="Trebuchet MS"/>
              </a:rPr>
              <a:t>urbano).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65300" y="370357"/>
            <a:ext cx="744174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Lotes e zoneamento urbano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3973007-9C2E-4231-9DDC-7D7425C546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480784" y="2528670"/>
            <a:ext cx="6152366" cy="32004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75DB878-FC45-4C3F-8BD6-A67208933C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302" y="1038223"/>
            <a:ext cx="10693400" cy="5562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" y="6376797"/>
            <a:ext cx="10688320" cy="657860"/>
          </a:xfrm>
          <a:custGeom>
            <a:avLst/>
            <a:gdLst/>
            <a:ahLst/>
            <a:cxnLst/>
            <a:rect l="l" t="t" r="r" b="b"/>
            <a:pathLst>
              <a:path w="10688320" h="657859">
                <a:moveTo>
                  <a:pt x="0" y="0"/>
                </a:moveTo>
                <a:lnTo>
                  <a:pt x="10687723" y="0"/>
                </a:lnTo>
                <a:lnTo>
                  <a:pt x="10687723" y="657529"/>
                </a:lnTo>
                <a:lnTo>
                  <a:pt x="0" y="657529"/>
                </a:lnTo>
                <a:lnTo>
                  <a:pt x="0" y="0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39753"/>
            <a:ext cx="10688313" cy="5180072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1300" y="370344"/>
            <a:ext cx="1048987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Seleção de lotes a partir de um critério espacial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" y="6376797"/>
            <a:ext cx="10688320" cy="657860"/>
          </a:xfrm>
          <a:custGeom>
            <a:avLst/>
            <a:gdLst/>
            <a:ahLst/>
            <a:cxnLst/>
            <a:rect l="l" t="t" r="r" b="b"/>
            <a:pathLst>
              <a:path w="10688320" h="657859">
                <a:moveTo>
                  <a:pt x="0" y="0"/>
                </a:moveTo>
                <a:lnTo>
                  <a:pt x="10687723" y="0"/>
                </a:lnTo>
                <a:lnTo>
                  <a:pt x="10687723" y="657529"/>
                </a:lnTo>
                <a:lnTo>
                  <a:pt x="0" y="657529"/>
                </a:lnTo>
                <a:lnTo>
                  <a:pt x="0" y="0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1301" y="370344"/>
            <a:ext cx="10489308" cy="896271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R="5080" indent="12700" algn="ctr">
              <a:lnSpc>
                <a:spcPct val="77400"/>
              </a:lnSpc>
              <a:spcBef>
                <a:spcPts val="1075"/>
              </a:spcBef>
            </a:pPr>
            <a:r>
              <a:rPr sz="3200" dirty="0"/>
              <a:t>Visualização do zoneamento </a:t>
            </a:r>
            <a:r>
              <a:rPr sz="3200" dirty="0" err="1"/>
              <a:t>urbano</a:t>
            </a:r>
            <a:r>
              <a:rPr sz="3200" dirty="0"/>
              <a:t> de</a:t>
            </a:r>
            <a:r>
              <a:rPr lang="pt-BR" sz="3200" dirty="0"/>
              <a:t> </a:t>
            </a:r>
            <a:r>
              <a:rPr sz="3200" dirty="0" err="1"/>
              <a:t>acordo</a:t>
            </a:r>
            <a:r>
              <a:rPr sz="3200" dirty="0"/>
              <a:t> com a lei de uso e </a:t>
            </a:r>
            <a:r>
              <a:rPr sz="3200" dirty="0" err="1"/>
              <a:t>ocupação</a:t>
            </a:r>
            <a:r>
              <a:rPr sz="3200" dirty="0"/>
              <a:t> do</a:t>
            </a:r>
            <a:r>
              <a:rPr lang="pt-BR" sz="3200" dirty="0"/>
              <a:t> </a:t>
            </a:r>
            <a:r>
              <a:rPr sz="3200" dirty="0"/>
              <a:t>solo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5885C5-4C04-4AAB-B100-86C7D66F77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7" y="1343025"/>
            <a:ext cx="10693400" cy="556260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5269" y="6376797"/>
            <a:ext cx="6362700" cy="657860"/>
          </a:xfrm>
          <a:custGeom>
            <a:avLst/>
            <a:gdLst/>
            <a:ahLst/>
            <a:cxnLst/>
            <a:rect l="l" t="t" r="r" b="b"/>
            <a:pathLst>
              <a:path w="6362700" h="657859">
                <a:moveTo>
                  <a:pt x="0" y="657529"/>
                </a:moveTo>
                <a:lnTo>
                  <a:pt x="6362446" y="657529"/>
                </a:lnTo>
                <a:lnTo>
                  <a:pt x="6362446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7" y="6376797"/>
            <a:ext cx="181610" cy="657860"/>
          </a:xfrm>
          <a:custGeom>
            <a:avLst/>
            <a:gdLst/>
            <a:ahLst/>
            <a:cxnLst/>
            <a:rect l="l" t="t" r="r" b="b"/>
            <a:pathLst>
              <a:path w="181610" h="657859">
                <a:moveTo>
                  <a:pt x="0" y="657529"/>
                </a:moveTo>
                <a:lnTo>
                  <a:pt x="181483" y="657529"/>
                </a:lnTo>
                <a:lnTo>
                  <a:pt x="181483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5269" y="2186978"/>
            <a:ext cx="6362700" cy="4049395"/>
          </a:xfrm>
          <a:custGeom>
            <a:avLst/>
            <a:gdLst/>
            <a:ahLst/>
            <a:cxnLst/>
            <a:rect l="l" t="t" r="r" b="b"/>
            <a:pathLst>
              <a:path w="6362700" h="4049395">
                <a:moveTo>
                  <a:pt x="0" y="4048785"/>
                </a:moveTo>
                <a:lnTo>
                  <a:pt x="6362428" y="4048785"/>
                </a:lnTo>
                <a:lnTo>
                  <a:pt x="636242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12" y="2186978"/>
            <a:ext cx="181610" cy="4049395"/>
          </a:xfrm>
          <a:custGeom>
            <a:avLst/>
            <a:gdLst/>
            <a:ahLst/>
            <a:cxnLst/>
            <a:rect l="l" t="t" r="r" b="b"/>
            <a:pathLst>
              <a:path w="181610" h="4049395">
                <a:moveTo>
                  <a:pt x="0" y="4048785"/>
                </a:moveTo>
                <a:lnTo>
                  <a:pt x="181488" y="4048785"/>
                </a:lnTo>
                <a:lnTo>
                  <a:pt x="18148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1475" y="1486903"/>
            <a:ext cx="4144010" cy="6073140"/>
          </a:xfrm>
          <a:custGeom>
            <a:avLst/>
            <a:gdLst/>
            <a:ahLst/>
            <a:cxnLst/>
            <a:rect l="l" t="t" r="r" b="b"/>
            <a:pathLst>
              <a:path w="4144010" h="6073140">
                <a:moveTo>
                  <a:pt x="0" y="0"/>
                </a:moveTo>
                <a:lnTo>
                  <a:pt x="4143794" y="0"/>
                </a:lnTo>
                <a:lnTo>
                  <a:pt x="4143794" y="6073101"/>
                </a:lnTo>
                <a:lnTo>
                  <a:pt x="0" y="60731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2783" y="1628292"/>
            <a:ext cx="3822065" cy="3413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30" dirty="0">
                <a:solidFill>
                  <a:srgbClr val="58595B"/>
                </a:solidFill>
                <a:latin typeface="Trebuchet MS"/>
                <a:cs typeface="Trebuchet MS"/>
              </a:rPr>
              <a:t>O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15" dirty="0">
                <a:solidFill>
                  <a:srgbClr val="58595B"/>
                </a:solidFill>
                <a:latin typeface="Trebuchet MS"/>
                <a:cs typeface="Trebuchet MS"/>
              </a:rPr>
              <a:t>PARANACIDADE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58595B"/>
                </a:solidFill>
                <a:latin typeface="Trebuchet MS"/>
                <a:cs typeface="Trebuchet MS"/>
              </a:rPr>
              <a:t>propõe</a:t>
            </a:r>
            <a:r>
              <a:rPr sz="2000" spc="-18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30" dirty="0">
                <a:solidFill>
                  <a:srgbClr val="58595B"/>
                </a:solidFill>
                <a:latin typeface="Trebuchet MS"/>
                <a:cs typeface="Trebuchet MS"/>
              </a:rPr>
              <a:t>métodos 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30" dirty="0">
                <a:solidFill>
                  <a:srgbClr val="58595B"/>
                </a:solidFill>
                <a:latin typeface="Trebuchet MS"/>
                <a:cs typeface="Trebuchet MS"/>
              </a:rPr>
              <a:t>estudos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75" dirty="0">
                <a:solidFill>
                  <a:srgbClr val="58595B"/>
                </a:solidFill>
                <a:latin typeface="Trebuchet MS"/>
                <a:cs typeface="Trebuchet MS"/>
              </a:rPr>
              <a:t>para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45" dirty="0">
                <a:solidFill>
                  <a:srgbClr val="58595B"/>
                </a:solidFill>
                <a:latin typeface="Trebuchet MS"/>
                <a:cs typeface="Trebuchet MS"/>
              </a:rPr>
              <a:t>subsidiar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58595B"/>
                </a:solidFill>
                <a:latin typeface="Trebuchet MS"/>
                <a:cs typeface="Trebuchet MS"/>
              </a:rPr>
              <a:t>os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58595B"/>
                </a:solidFill>
                <a:latin typeface="Trebuchet MS"/>
                <a:cs typeface="Trebuchet MS"/>
              </a:rPr>
              <a:t>gestores  </a:t>
            </a:r>
            <a:r>
              <a:rPr sz="2000" spc="-60" dirty="0">
                <a:solidFill>
                  <a:srgbClr val="58595B"/>
                </a:solidFill>
                <a:latin typeface="Trebuchet MS"/>
                <a:cs typeface="Trebuchet MS"/>
              </a:rPr>
              <a:t>estaduais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45" dirty="0">
                <a:solidFill>
                  <a:srgbClr val="58595B"/>
                </a:solidFill>
                <a:latin typeface="Trebuchet MS"/>
                <a:cs typeface="Trebuchet MS"/>
              </a:rPr>
              <a:t>municipais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30" dirty="0">
                <a:solidFill>
                  <a:srgbClr val="58595B"/>
                </a:solidFill>
                <a:latin typeface="Trebuchet MS"/>
                <a:cs typeface="Trebuchet MS"/>
              </a:rPr>
              <a:t>nas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85" dirty="0">
                <a:solidFill>
                  <a:srgbClr val="58595B"/>
                </a:solidFill>
                <a:latin typeface="Trebuchet MS"/>
                <a:cs typeface="Trebuchet MS"/>
              </a:rPr>
              <a:t>áreas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  </a:t>
            </a:r>
            <a:r>
              <a:rPr sz="2000" spc="-70" dirty="0">
                <a:solidFill>
                  <a:srgbClr val="58595B"/>
                </a:solidFill>
                <a:latin typeface="Trebuchet MS"/>
                <a:cs typeface="Trebuchet MS"/>
              </a:rPr>
              <a:t>planejamento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 </a:t>
            </a:r>
            <a:r>
              <a:rPr sz="2000" spc="-35" dirty="0">
                <a:solidFill>
                  <a:srgbClr val="58595B"/>
                </a:solidFill>
                <a:latin typeface="Trebuchet MS"/>
                <a:cs typeface="Trebuchet MS"/>
              </a:rPr>
              <a:t>gestão</a:t>
            </a:r>
            <a:r>
              <a:rPr sz="2000" spc="-38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45" dirty="0">
                <a:solidFill>
                  <a:srgbClr val="58595B"/>
                </a:solidFill>
                <a:latin typeface="Trebuchet MS"/>
                <a:cs typeface="Trebuchet MS"/>
              </a:rPr>
              <a:t>urbana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SzPct val="75000"/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sz="2000" dirty="0">
                <a:solidFill>
                  <a:srgbClr val="58595B"/>
                </a:solidFill>
                <a:latin typeface="Trebuchet MS"/>
                <a:cs typeface="Trebuchet MS"/>
              </a:rPr>
              <a:t>Classificação do sistema viário</a:t>
            </a:r>
            <a:endParaRPr sz="2000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SzPct val="75000"/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sz="2000" dirty="0">
                <a:solidFill>
                  <a:srgbClr val="58595B"/>
                </a:solidFill>
                <a:latin typeface="Trebuchet MS"/>
                <a:cs typeface="Trebuchet MS"/>
              </a:rPr>
              <a:t>Rotas de acessibilidade</a:t>
            </a:r>
            <a:endParaRPr sz="2000" dirty="0">
              <a:latin typeface="Trebuchet MS"/>
              <a:cs typeface="Trebuchet MS"/>
            </a:endParaRPr>
          </a:p>
          <a:p>
            <a:pPr marL="355600" marR="11430" indent="-342900">
              <a:lnSpc>
                <a:spcPct val="100000"/>
              </a:lnSpc>
              <a:buSzPct val="75000"/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sz="2000" dirty="0">
                <a:solidFill>
                  <a:srgbClr val="58595B"/>
                </a:solidFill>
                <a:latin typeface="Trebuchet MS"/>
                <a:cs typeface="Trebuchet MS"/>
              </a:rPr>
              <a:t>Áreas inaptas, aptas com restrição e  aptas para uso e ocupação do  solo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298700" y="370344"/>
            <a:ext cx="637501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Metodologias / Estudos</a:t>
            </a:r>
          </a:p>
        </p:txBody>
      </p:sp>
      <p:sp>
        <p:nvSpPr>
          <p:cNvPr id="9" name="object 9"/>
          <p:cNvSpPr/>
          <p:nvPr/>
        </p:nvSpPr>
        <p:spPr>
          <a:xfrm>
            <a:off x="4487557" y="2323642"/>
            <a:ext cx="6064631" cy="283015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" y="6376797"/>
            <a:ext cx="10688320" cy="657860"/>
          </a:xfrm>
          <a:custGeom>
            <a:avLst/>
            <a:gdLst/>
            <a:ahLst/>
            <a:cxnLst/>
            <a:rect l="l" t="t" r="r" b="b"/>
            <a:pathLst>
              <a:path w="10688320" h="657859">
                <a:moveTo>
                  <a:pt x="0" y="0"/>
                </a:moveTo>
                <a:lnTo>
                  <a:pt x="10687723" y="0"/>
                </a:lnTo>
                <a:lnTo>
                  <a:pt x="10687723" y="657529"/>
                </a:lnTo>
                <a:lnTo>
                  <a:pt x="0" y="657529"/>
                </a:lnTo>
                <a:lnTo>
                  <a:pt x="0" y="0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51101" y="370344"/>
            <a:ext cx="607001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Rotas de acessibilidade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64E8052-D19E-4ACB-B9D9-62A5A1972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72732"/>
            <a:ext cx="10688313" cy="554095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447" y="1402854"/>
            <a:ext cx="10547057" cy="487560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7" y="6376797"/>
            <a:ext cx="10688320" cy="657860"/>
          </a:xfrm>
          <a:custGeom>
            <a:avLst/>
            <a:gdLst/>
            <a:ahLst/>
            <a:cxnLst/>
            <a:rect l="l" t="t" r="r" b="b"/>
            <a:pathLst>
              <a:path w="10688320" h="657859">
                <a:moveTo>
                  <a:pt x="0" y="0"/>
                </a:moveTo>
                <a:lnTo>
                  <a:pt x="10687723" y="0"/>
                </a:lnTo>
                <a:lnTo>
                  <a:pt x="10687723" y="657529"/>
                </a:lnTo>
                <a:lnTo>
                  <a:pt x="0" y="657529"/>
                </a:lnTo>
                <a:lnTo>
                  <a:pt x="0" y="0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1301" y="370357"/>
            <a:ext cx="10210798" cy="991041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669290" marR="5080" indent="-163830">
              <a:lnSpc>
                <a:spcPct val="77400"/>
              </a:lnSpc>
              <a:spcBef>
                <a:spcPts val="1075"/>
              </a:spcBef>
            </a:pPr>
            <a:r>
              <a:rPr dirty="0"/>
              <a:t>Áreas inaptas, aptas com restrição e  aptas para uso e ocupação do solo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5269" y="6376797"/>
            <a:ext cx="6362700" cy="657860"/>
          </a:xfrm>
          <a:custGeom>
            <a:avLst/>
            <a:gdLst/>
            <a:ahLst/>
            <a:cxnLst/>
            <a:rect l="l" t="t" r="r" b="b"/>
            <a:pathLst>
              <a:path w="6362700" h="657859">
                <a:moveTo>
                  <a:pt x="0" y="657529"/>
                </a:moveTo>
                <a:lnTo>
                  <a:pt x="6362446" y="657529"/>
                </a:lnTo>
                <a:lnTo>
                  <a:pt x="6362446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7" y="6376797"/>
            <a:ext cx="181610" cy="657860"/>
          </a:xfrm>
          <a:custGeom>
            <a:avLst/>
            <a:gdLst/>
            <a:ahLst/>
            <a:cxnLst/>
            <a:rect l="l" t="t" r="r" b="b"/>
            <a:pathLst>
              <a:path w="181610" h="657859">
                <a:moveTo>
                  <a:pt x="0" y="657529"/>
                </a:moveTo>
                <a:lnTo>
                  <a:pt x="181483" y="657529"/>
                </a:lnTo>
                <a:lnTo>
                  <a:pt x="181483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5269" y="2186978"/>
            <a:ext cx="6362700" cy="4049395"/>
          </a:xfrm>
          <a:custGeom>
            <a:avLst/>
            <a:gdLst/>
            <a:ahLst/>
            <a:cxnLst/>
            <a:rect l="l" t="t" r="r" b="b"/>
            <a:pathLst>
              <a:path w="6362700" h="4049395">
                <a:moveTo>
                  <a:pt x="0" y="4048785"/>
                </a:moveTo>
                <a:lnTo>
                  <a:pt x="6362428" y="4048785"/>
                </a:lnTo>
                <a:lnTo>
                  <a:pt x="636242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12" y="2186978"/>
            <a:ext cx="181610" cy="4049395"/>
          </a:xfrm>
          <a:custGeom>
            <a:avLst/>
            <a:gdLst/>
            <a:ahLst/>
            <a:cxnLst/>
            <a:rect l="l" t="t" r="r" b="b"/>
            <a:pathLst>
              <a:path w="181610" h="4049395">
                <a:moveTo>
                  <a:pt x="0" y="4048785"/>
                </a:moveTo>
                <a:lnTo>
                  <a:pt x="181488" y="4048785"/>
                </a:lnTo>
                <a:lnTo>
                  <a:pt x="18148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89856" y="2247188"/>
            <a:ext cx="6070079" cy="394154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1475" y="1486903"/>
            <a:ext cx="4144010" cy="6073140"/>
          </a:xfrm>
          <a:custGeom>
            <a:avLst/>
            <a:gdLst/>
            <a:ahLst/>
            <a:cxnLst/>
            <a:rect l="l" t="t" r="r" b="b"/>
            <a:pathLst>
              <a:path w="4144010" h="6073140">
                <a:moveTo>
                  <a:pt x="0" y="0"/>
                </a:moveTo>
                <a:lnTo>
                  <a:pt x="4143794" y="0"/>
                </a:lnTo>
                <a:lnTo>
                  <a:pt x="4143794" y="6073101"/>
                </a:lnTo>
                <a:lnTo>
                  <a:pt x="0" y="60731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72783" y="1625853"/>
            <a:ext cx="3347085" cy="4055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60" dirty="0">
                <a:solidFill>
                  <a:srgbClr val="58595B"/>
                </a:solidFill>
                <a:latin typeface="Trebuchet MS"/>
                <a:cs typeface="Trebuchet MS"/>
              </a:rPr>
              <a:t>Serviço </a:t>
            </a:r>
            <a:r>
              <a:rPr sz="2400" spc="-80" dirty="0">
                <a:solidFill>
                  <a:srgbClr val="58595B"/>
                </a:solidFill>
                <a:latin typeface="Trebuchet MS"/>
                <a:cs typeface="Trebuchet MS"/>
              </a:rPr>
              <a:t>social </a:t>
            </a:r>
            <a:r>
              <a:rPr sz="2400" spc="-70" dirty="0">
                <a:solidFill>
                  <a:srgbClr val="58595B"/>
                </a:solidFill>
                <a:latin typeface="Trebuchet MS"/>
                <a:cs typeface="Trebuchet MS"/>
              </a:rPr>
              <a:t>autônomo,  </a:t>
            </a:r>
            <a:r>
              <a:rPr sz="2400" spc="-95" dirty="0">
                <a:solidFill>
                  <a:srgbClr val="58595B"/>
                </a:solidFill>
                <a:latin typeface="Trebuchet MS"/>
                <a:cs typeface="Trebuchet MS"/>
              </a:rPr>
              <a:t>ente </a:t>
            </a:r>
            <a:r>
              <a:rPr sz="2400" spc="-45" dirty="0">
                <a:solidFill>
                  <a:srgbClr val="58595B"/>
                </a:solidFill>
                <a:latin typeface="Trebuchet MS"/>
                <a:cs typeface="Trebuchet MS"/>
              </a:rPr>
              <a:t>de </a:t>
            </a:r>
            <a:r>
              <a:rPr sz="2400" spc="-100" dirty="0">
                <a:solidFill>
                  <a:srgbClr val="58595B"/>
                </a:solidFill>
                <a:latin typeface="Trebuchet MS"/>
                <a:cs typeface="Trebuchet MS"/>
              </a:rPr>
              <a:t>cooperação,  </a:t>
            </a:r>
            <a:r>
              <a:rPr sz="2400" spc="-50" dirty="0">
                <a:solidFill>
                  <a:srgbClr val="58595B"/>
                </a:solidFill>
                <a:latin typeface="Trebuchet MS"/>
                <a:cs typeface="Trebuchet MS"/>
              </a:rPr>
              <a:t>vinculado </a:t>
            </a:r>
            <a:r>
              <a:rPr sz="2400" spc="-105" dirty="0">
                <a:solidFill>
                  <a:srgbClr val="58595B"/>
                </a:solidFill>
                <a:latin typeface="Trebuchet MS"/>
                <a:cs typeface="Trebuchet MS"/>
              </a:rPr>
              <a:t>à </a:t>
            </a:r>
            <a:r>
              <a:rPr sz="2400" spc="-110" dirty="0">
                <a:solidFill>
                  <a:srgbClr val="58595B"/>
                </a:solidFill>
                <a:latin typeface="Trebuchet MS"/>
                <a:cs typeface="Trebuchet MS"/>
              </a:rPr>
              <a:t>Secretaria </a:t>
            </a:r>
            <a:r>
              <a:rPr sz="2400" spc="-45" dirty="0">
                <a:solidFill>
                  <a:srgbClr val="58595B"/>
                </a:solidFill>
                <a:latin typeface="Trebuchet MS"/>
                <a:cs typeface="Trebuchet MS"/>
              </a:rPr>
              <a:t>de  </a:t>
            </a:r>
            <a:r>
              <a:rPr sz="2400" spc="-60" dirty="0">
                <a:solidFill>
                  <a:srgbClr val="58595B"/>
                </a:solidFill>
                <a:latin typeface="Trebuchet MS"/>
                <a:cs typeface="Trebuchet MS"/>
              </a:rPr>
              <a:t>Estado </a:t>
            </a:r>
            <a:r>
              <a:rPr sz="2400" spc="20" dirty="0">
                <a:solidFill>
                  <a:srgbClr val="58595B"/>
                </a:solidFill>
                <a:latin typeface="Trebuchet MS"/>
                <a:cs typeface="Trebuchet MS"/>
              </a:rPr>
              <a:t>do  </a:t>
            </a:r>
            <a:r>
              <a:rPr sz="2400" spc="-45" dirty="0">
                <a:solidFill>
                  <a:srgbClr val="58595B"/>
                </a:solidFill>
                <a:latin typeface="Trebuchet MS"/>
                <a:cs typeface="Trebuchet MS"/>
              </a:rPr>
              <a:t>Desenvolvimento</a:t>
            </a:r>
            <a:r>
              <a:rPr sz="2400" spc="-26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400" spc="-90" dirty="0">
                <a:solidFill>
                  <a:srgbClr val="58595B"/>
                </a:solidFill>
                <a:latin typeface="Trebuchet MS"/>
                <a:cs typeface="Trebuchet MS"/>
              </a:rPr>
              <a:t>Urbano,  tem </a:t>
            </a:r>
            <a:r>
              <a:rPr sz="2400" spc="-105" dirty="0">
                <a:solidFill>
                  <a:srgbClr val="58595B"/>
                </a:solidFill>
                <a:latin typeface="Trebuchet MS"/>
                <a:cs typeface="Trebuchet MS"/>
              </a:rPr>
              <a:t>a </a:t>
            </a:r>
            <a:r>
              <a:rPr sz="2400" spc="-40" dirty="0">
                <a:solidFill>
                  <a:srgbClr val="58595B"/>
                </a:solidFill>
                <a:latin typeface="Trebuchet MS"/>
                <a:cs typeface="Trebuchet MS"/>
              </a:rPr>
              <a:t>missão </a:t>
            </a:r>
            <a:r>
              <a:rPr sz="2400" spc="-45" dirty="0">
                <a:solidFill>
                  <a:srgbClr val="58595B"/>
                </a:solidFill>
                <a:latin typeface="Trebuchet MS"/>
                <a:cs typeface="Trebuchet MS"/>
              </a:rPr>
              <a:t>de </a:t>
            </a:r>
            <a:r>
              <a:rPr sz="2400" spc="-75" dirty="0">
                <a:solidFill>
                  <a:srgbClr val="58595B"/>
                </a:solidFill>
                <a:latin typeface="Trebuchet MS"/>
                <a:cs typeface="Trebuchet MS"/>
              </a:rPr>
              <a:t>apoiar  </a:t>
            </a:r>
            <a:r>
              <a:rPr sz="2400" spc="-90" dirty="0">
                <a:solidFill>
                  <a:srgbClr val="58595B"/>
                </a:solidFill>
                <a:latin typeface="Trebuchet MS"/>
                <a:cs typeface="Trebuchet MS"/>
              </a:rPr>
              <a:t>técnicamente </a:t>
            </a:r>
            <a:r>
              <a:rPr sz="2400" dirty="0">
                <a:solidFill>
                  <a:srgbClr val="58595B"/>
                </a:solidFill>
                <a:latin typeface="Trebuchet MS"/>
                <a:cs typeface="Trebuchet MS"/>
              </a:rPr>
              <a:t>os  </a:t>
            </a:r>
            <a:r>
              <a:rPr sz="2400" spc="-45" dirty="0">
                <a:solidFill>
                  <a:srgbClr val="58595B"/>
                </a:solidFill>
                <a:latin typeface="Trebuchet MS"/>
                <a:cs typeface="Trebuchet MS"/>
              </a:rPr>
              <a:t>municípios </a:t>
            </a:r>
            <a:r>
              <a:rPr sz="2400" spc="-65" dirty="0">
                <a:solidFill>
                  <a:srgbClr val="58595B"/>
                </a:solidFill>
                <a:latin typeface="Trebuchet MS"/>
                <a:cs typeface="Trebuchet MS"/>
              </a:rPr>
              <a:t>paranaenses  </a:t>
            </a:r>
            <a:r>
              <a:rPr sz="2400" spc="-50" dirty="0">
                <a:solidFill>
                  <a:srgbClr val="58595B"/>
                </a:solidFill>
                <a:latin typeface="Trebuchet MS"/>
                <a:cs typeface="Trebuchet MS"/>
              </a:rPr>
              <a:t>em </a:t>
            </a:r>
            <a:r>
              <a:rPr sz="2400" spc="-40" dirty="0">
                <a:solidFill>
                  <a:srgbClr val="58595B"/>
                </a:solidFill>
                <a:latin typeface="Trebuchet MS"/>
                <a:cs typeface="Trebuchet MS"/>
              </a:rPr>
              <a:t>sua </a:t>
            </a:r>
            <a:r>
              <a:rPr sz="2400" spc="-75" dirty="0">
                <a:solidFill>
                  <a:srgbClr val="58595B"/>
                </a:solidFill>
                <a:latin typeface="Trebuchet MS"/>
                <a:cs typeface="Trebuchet MS"/>
              </a:rPr>
              <a:t>capacidade </a:t>
            </a:r>
            <a:r>
              <a:rPr sz="2400" spc="-45" dirty="0">
                <a:solidFill>
                  <a:srgbClr val="58595B"/>
                </a:solidFill>
                <a:latin typeface="Trebuchet MS"/>
                <a:cs typeface="Trebuchet MS"/>
              </a:rPr>
              <a:t>de  </a:t>
            </a:r>
            <a:r>
              <a:rPr sz="2400" spc="-80" dirty="0">
                <a:solidFill>
                  <a:srgbClr val="58595B"/>
                </a:solidFill>
                <a:latin typeface="Trebuchet MS"/>
                <a:cs typeface="Trebuchet MS"/>
              </a:rPr>
              <a:t>planejamento </a:t>
            </a:r>
            <a:r>
              <a:rPr sz="2400" spc="-110" dirty="0">
                <a:solidFill>
                  <a:srgbClr val="58595B"/>
                </a:solidFill>
                <a:latin typeface="Trebuchet MS"/>
                <a:cs typeface="Trebuchet MS"/>
              </a:rPr>
              <a:t>e </a:t>
            </a:r>
            <a:r>
              <a:rPr sz="2400" spc="-40" dirty="0">
                <a:solidFill>
                  <a:srgbClr val="58595B"/>
                </a:solidFill>
                <a:latin typeface="Trebuchet MS"/>
                <a:cs typeface="Trebuchet MS"/>
              </a:rPr>
              <a:t>gestão</a:t>
            </a:r>
            <a:r>
              <a:rPr sz="2400" spc="-50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400" spc="20" dirty="0">
                <a:solidFill>
                  <a:srgbClr val="58595B"/>
                </a:solidFill>
                <a:latin typeface="Trebuchet MS"/>
                <a:cs typeface="Trebuchet MS"/>
              </a:rPr>
              <a:t>do  </a:t>
            </a:r>
            <a:r>
              <a:rPr sz="2400" spc="-110" dirty="0">
                <a:solidFill>
                  <a:srgbClr val="58595B"/>
                </a:solidFill>
                <a:latin typeface="Trebuchet MS"/>
                <a:cs typeface="Trebuchet MS"/>
              </a:rPr>
              <a:t>território</a:t>
            </a:r>
            <a:r>
              <a:rPr sz="2400" spc="-22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400" spc="-90" dirty="0">
                <a:solidFill>
                  <a:srgbClr val="58595B"/>
                </a:solidFill>
                <a:latin typeface="Trebuchet MS"/>
                <a:cs typeface="Trebuchet MS"/>
              </a:rPr>
              <a:t>urbano.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85690" y="2267623"/>
            <a:ext cx="6074244" cy="392111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103155" y="370344"/>
            <a:ext cx="437714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PARANACIDADE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7" y="6376797"/>
            <a:ext cx="10688320" cy="657860"/>
          </a:xfrm>
          <a:custGeom>
            <a:avLst/>
            <a:gdLst/>
            <a:ahLst/>
            <a:cxnLst/>
            <a:rect l="l" t="t" r="r" b="b"/>
            <a:pathLst>
              <a:path w="10688320" h="657859">
                <a:moveTo>
                  <a:pt x="0" y="0"/>
                </a:moveTo>
                <a:lnTo>
                  <a:pt x="10687723" y="0"/>
                </a:lnTo>
                <a:lnTo>
                  <a:pt x="10687723" y="657529"/>
                </a:lnTo>
                <a:lnTo>
                  <a:pt x="0" y="657529"/>
                </a:lnTo>
                <a:lnTo>
                  <a:pt x="0" y="0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1301" y="370357"/>
            <a:ext cx="10210798" cy="991041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669290" marR="5080" indent="-163830">
              <a:lnSpc>
                <a:spcPct val="77400"/>
              </a:lnSpc>
              <a:spcBef>
                <a:spcPts val="1075"/>
              </a:spcBef>
            </a:pPr>
            <a:r>
              <a:rPr dirty="0"/>
              <a:t>Áreas inaptas, aptas com restrição e  aptas para uso e ocupação do solo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90EF19F-88A6-4F8F-B358-A66DD93DB0E5}"/>
              </a:ext>
            </a:extLst>
          </p:cNvPr>
          <p:cNvGrpSpPr/>
          <p:nvPr/>
        </p:nvGrpSpPr>
        <p:grpSpPr>
          <a:xfrm>
            <a:off x="0" y="1571625"/>
            <a:ext cx="10732380" cy="5315627"/>
            <a:chOff x="-6" y="1361398"/>
            <a:chExt cx="10732380" cy="5315627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61D8BB21-36AE-4ACC-9C0B-0FC272EA30E4}"/>
                </a:ext>
              </a:extLst>
            </p:cNvPr>
            <p:cNvSpPr/>
            <p:nvPr/>
          </p:nvSpPr>
          <p:spPr>
            <a:xfrm>
              <a:off x="-6" y="1361398"/>
              <a:ext cx="10688320" cy="5315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B2A65DEA-C2E7-47C8-978E-5AB46F58A079}"/>
                </a:ext>
              </a:extLst>
            </p:cNvPr>
            <p:cNvGrpSpPr/>
            <p:nvPr/>
          </p:nvGrpSpPr>
          <p:grpSpPr>
            <a:xfrm>
              <a:off x="62447" y="1800225"/>
              <a:ext cx="10669927" cy="4664279"/>
              <a:chOff x="846328" y="1893189"/>
              <a:chExt cx="9072372" cy="3965920"/>
            </a:xfrm>
          </p:grpSpPr>
          <p:pic>
            <p:nvPicPr>
              <p:cNvPr id="7" name="Imagem 6">
                <a:extLst>
                  <a:ext uri="{FF2B5EF4-FFF2-40B4-BE49-F238E27FC236}">
                    <a16:creationId xmlns:a16="http://schemas.microsoft.com/office/drawing/2014/main" id="{A3D1705C-1F52-4035-ABA1-9B8C4487B7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6328" y="1893189"/>
                <a:ext cx="9000744" cy="3776472"/>
              </a:xfrm>
              <a:prstGeom prst="rect">
                <a:avLst/>
              </a:prstGeom>
            </p:spPr>
          </p:pic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0B37AD0C-EDBD-4C56-AAB2-E135FDF2E693}"/>
                  </a:ext>
                </a:extLst>
              </p:cNvPr>
              <p:cNvSpPr txBox="1"/>
              <p:nvPr/>
            </p:nvSpPr>
            <p:spPr>
              <a:xfrm>
                <a:off x="5575300" y="5649753"/>
                <a:ext cx="4343400" cy="209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00" dirty="0">
                    <a:solidFill>
                      <a:schemeClr val="tx2"/>
                    </a:solidFill>
                  </a:rPr>
                  <a:t>(Foto/</a:t>
                </a:r>
                <a:r>
                  <a:rPr lang="pt-BR" sz="1000" dirty="0" err="1">
                    <a:solidFill>
                      <a:schemeClr val="tx2"/>
                    </a:solidFill>
                  </a:rPr>
                  <a:t>Aeroarte</a:t>
                </a:r>
                <a:r>
                  <a:rPr lang="pt-BR" sz="1000" dirty="0">
                    <a:solidFill>
                      <a:schemeClr val="tx2"/>
                    </a:solidFill>
                  </a:rPr>
                  <a:t>/Secretaria de Indústria, Comércio e Turismo de União da Vitória)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405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5269" y="6376797"/>
            <a:ext cx="6362700" cy="657860"/>
          </a:xfrm>
          <a:custGeom>
            <a:avLst/>
            <a:gdLst/>
            <a:ahLst/>
            <a:cxnLst/>
            <a:rect l="l" t="t" r="r" b="b"/>
            <a:pathLst>
              <a:path w="6362700" h="657859">
                <a:moveTo>
                  <a:pt x="0" y="657529"/>
                </a:moveTo>
                <a:lnTo>
                  <a:pt x="6362446" y="657529"/>
                </a:lnTo>
                <a:lnTo>
                  <a:pt x="6362446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7" y="6376797"/>
            <a:ext cx="181610" cy="657860"/>
          </a:xfrm>
          <a:custGeom>
            <a:avLst/>
            <a:gdLst/>
            <a:ahLst/>
            <a:cxnLst/>
            <a:rect l="l" t="t" r="r" b="b"/>
            <a:pathLst>
              <a:path w="181610" h="657859">
                <a:moveTo>
                  <a:pt x="0" y="657529"/>
                </a:moveTo>
                <a:lnTo>
                  <a:pt x="181483" y="657529"/>
                </a:lnTo>
                <a:lnTo>
                  <a:pt x="181483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5269" y="2186978"/>
            <a:ext cx="6362700" cy="4049395"/>
          </a:xfrm>
          <a:custGeom>
            <a:avLst/>
            <a:gdLst/>
            <a:ahLst/>
            <a:cxnLst/>
            <a:rect l="l" t="t" r="r" b="b"/>
            <a:pathLst>
              <a:path w="6362700" h="4049395">
                <a:moveTo>
                  <a:pt x="0" y="4048785"/>
                </a:moveTo>
                <a:lnTo>
                  <a:pt x="6362428" y="4048785"/>
                </a:lnTo>
                <a:lnTo>
                  <a:pt x="636242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12" y="2186978"/>
            <a:ext cx="181610" cy="4049395"/>
          </a:xfrm>
          <a:custGeom>
            <a:avLst/>
            <a:gdLst/>
            <a:ahLst/>
            <a:cxnLst/>
            <a:rect l="l" t="t" r="r" b="b"/>
            <a:pathLst>
              <a:path w="181610" h="4049395">
                <a:moveTo>
                  <a:pt x="0" y="4048785"/>
                </a:moveTo>
                <a:lnTo>
                  <a:pt x="181488" y="4048785"/>
                </a:lnTo>
                <a:lnTo>
                  <a:pt x="18148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1475" y="1486903"/>
            <a:ext cx="4144010" cy="6073140"/>
          </a:xfrm>
          <a:custGeom>
            <a:avLst/>
            <a:gdLst/>
            <a:ahLst/>
            <a:cxnLst/>
            <a:rect l="l" t="t" r="r" b="b"/>
            <a:pathLst>
              <a:path w="4144010" h="6073140">
                <a:moveTo>
                  <a:pt x="0" y="0"/>
                </a:moveTo>
                <a:lnTo>
                  <a:pt x="4143794" y="0"/>
                </a:lnTo>
                <a:lnTo>
                  <a:pt x="4143794" y="6073101"/>
                </a:lnTo>
                <a:lnTo>
                  <a:pt x="0" y="60731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2770" y="1628292"/>
            <a:ext cx="3850640" cy="1856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Valor </a:t>
            </a:r>
            <a:r>
              <a:rPr sz="2000" spc="-35" dirty="0">
                <a:solidFill>
                  <a:srgbClr val="58595B"/>
                </a:solidFill>
                <a:latin typeface="Trebuchet MS"/>
                <a:cs typeface="Trebuchet MS"/>
              </a:rPr>
              <a:t>das </a:t>
            </a:r>
            <a:r>
              <a:rPr sz="2000" spc="-60" dirty="0">
                <a:solidFill>
                  <a:srgbClr val="58595B"/>
                </a:solidFill>
                <a:latin typeface="Trebuchet MS"/>
                <a:cs typeface="Trebuchet MS"/>
              </a:rPr>
              <a:t>ações </a:t>
            </a:r>
            <a:r>
              <a:rPr sz="2000" spc="-75" dirty="0">
                <a:solidFill>
                  <a:srgbClr val="58595B"/>
                </a:solidFill>
                <a:latin typeface="Trebuchet MS"/>
                <a:cs typeface="Trebuchet MS"/>
              </a:rPr>
              <a:t>cadastras </a:t>
            </a:r>
            <a:r>
              <a:rPr sz="2000" spc="20" dirty="0">
                <a:solidFill>
                  <a:srgbClr val="58595B"/>
                </a:solidFill>
                <a:latin typeface="Trebuchet MS"/>
                <a:cs typeface="Trebuchet MS"/>
              </a:rPr>
              <a:t>no  </a:t>
            </a:r>
            <a:r>
              <a:rPr sz="2000" spc="-60" dirty="0">
                <a:solidFill>
                  <a:srgbClr val="58595B"/>
                </a:solidFill>
                <a:latin typeface="Trebuchet MS"/>
                <a:cs typeface="Trebuchet MS"/>
              </a:rPr>
              <a:t>Sistema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 </a:t>
            </a:r>
            <a:r>
              <a:rPr sz="2000" spc="-30" dirty="0">
                <a:solidFill>
                  <a:srgbClr val="58595B"/>
                </a:solidFill>
                <a:latin typeface="Trebuchet MS"/>
                <a:cs typeface="Trebuchet MS"/>
              </a:rPr>
              <a:t>Acompanhamento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  </a:t>
            </a:r>
            <a:r>
              <a:rPr sz="2000" spc="-35" dirty="0">
                <a:solidFill>
                  <a:srgbClr val="58595B"/>
                </a:solidFill>
                <a:latin typeface="Trebuchet MS"/>
                <a:cs typeface="Trebuchet MS"/>
              </a:rPr>
              <a:t>Monitoramento </a:t>
            </a:r>
            <a:r>
              <a:rPr sz="2000" spc="-20" dirty="0">
                <a:solidFill>
                  <a:srgbClr val="58595B"/>
                </a:solidFill>
                <a:latin typeface="Trebuchet MS"/>
                <a:cs typeface="Trebuchet MS"/>
              </a:rPr>
              <a:t>(SAM) </a:t>
            </a:r>
            <a:r>
              <a:rPr sz="2000" spc="15" dirty="0">
                <a:solidFill>
                  <a:srgbClr val="58595B"/>
                </a:solidFill>
                <a:latin typeface="Trebuchet MS"/>
                <a:cs typeface="Trebuchet MS"/>
              </a:rPr>
              <a:t>do 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PARANACIDADE,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35" dirty="0">
                <a:solidFill>
                  <a:srgbClr val="58595B"/>
                </a:solidFill>
                <a:latin typeface="Trebuchet MS"/>
                <a:cs typeface="Trebuchet MS"/>
              </a:rPr>
              <a:t>desde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85" dirty="0">
                <a:solidFill>
                  <a:srgbClr val="58595B"/>
                </a:solidFill>
                <a:latin typeface="Trebuchet MS"/>
                <a:cs typeface="Trebuchet MS"/>
              </a:rPr>
              <a:t>1996,</a:t>
            </a:r>
            <a:r>
              <a:rPr sz="2000" spc="-18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58595B"/>
                </a:solidFill>
                <a:latin typeface="Trebuchet MS"/>
                <a:cs typeface="Trebuchet MS"/>
              </a:rPr>
              <a:t>que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55" dirty="0">
                <a:solidFill>
                  <a:srgbClr val="58595B"/>
                </a:solidFill>
                <a:latin typeface="Trebuchet MS"/>
                <a:cs typeface="Trebuchet MS"/>
              </a:rPr>
              <a:t>se  encontram </a:t>
            </a:r>
            <a:r>
              <a:rPr sz="2000" spc="-75" dirty="0">
                <a:solidFill>
                  <a:srgbClr val="58595B"/>
                </a:solidFill>
                <a:latin typeface="Trebuchet MS"/>
                <a:cs typeface="Trebuchet MS"/>
              </a:rPr>
              <a:t>concluídas, </a:t>
            </a:r>
            <a:r>
              <a:rPr sz="2000" spc="-45" dirty="0">
                <a:solidFill>
                  <a:srgbClr val="58595B"/>
                </a:solidFill>
                <a:latin typeface="Trebuchet MS"/>
                <a:cs typeface="Trebuchet MS"/>
              </a:rPr>
              <a:t>em  </a:t>
            </a:r>
            <a:r>
              <a:rPr sz="2000" spc="-70" dirty="0">
                <a:solidFill>
                  <a:srgbClr val="58595B"/>
                </a:solidFill>
                <a:latin typeface="Trebuchet MS"/>
                <a:cs typeface="Trebuchet MS"/>
              </a:rPr>
              <a:t>execução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 a</a:t>
            </a:r>
            <a:r>
              <a:rPr sz="2000" spc="-3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85" dirty="0">
                <a:solidFill>
                  <a:srgbClr val="58595B"/>
                </a:solidFill>
                <a:latin typeface="Trebuchet MS"/>
                <a:cs typeface="Trebuchet MS"/>
              </a:rPr>
              <a:t>iniciar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27301" y="370357"/>
            <a:ext cx="591779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Ações PARANACIDADE</a:t>
            </a:r>
          </a:p>
        </p:txBody>
      </p:sp>
      <p:sp>
        <p:nvSpPr>
          <p:cNvPr id="9" name="object 9"/>
          <p:cNvSpPr/>
          <p:nvPr/>
        </p:nvSpPr>
        <p:spPr>
          <a:xfrm>
            <a:off x="4487557" y="2323630"/>
            <a:ext cx="6056096" cy="293265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F43FFDE3-6F7E-4DE4-9616-FA809D4EEA91}"/>
              </a:ext>
            </a:extLst>
          </p:cNvPr>
          <p:cNvSpPr/>
          <p:nvPr/>
        </p:nvSpPr>
        <p:spPr>
          <a:xfrm>
            <a:off x="68540" y="1473905"/>
            <a:ext cx="10563565" cy="5115395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" y="6376797"/>
            <a:ext cx="10688320" cy="657860"/>
          </a:xfrm>
          <a:custGeom>
            <a:avLst/>
            <a:gdLst/>
            <a:ahLst/>
            <a:cxnLst/>
            <a:rect l="l" t="t" r="r" b="b"/>
            <a:pathLst>
              <a:path w="10688320" h="657859">
                <a:moveTo>
                  <a:pt x="0" y="0"/>
                </a:moveTo>
                <a:lnTo>
                  <a:pt x="10687723" y="0"/>
                </a:lnTo>
                <a:lnTo>
                  <a:pt x="10687723" y="657529"/>
                </a:lnTo>
                <a:lnTo>
                  <a:pt x="0" y="657529"/>
                </a:lnTo>
                <a:lnTo>
                  <a:pt x="0" y="0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444" y="1402862"/>
            <a:ext cx="10561129" cy="510622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3700" y="370344"/>
            <a:ext cx="1018448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Ações PARANACIDADE (</a:t>
            </a:r>
            <a:r>
              <a:rPr dirty="0" err="1"/>
              <a:t>em</a:t>
            </a:r>
            <a:r>
              <a:rPr dirty="0"/>
              <a:t> </a:t>
            </a:r>
            <a:r>
              <a:rPr lang="pt-BR" dirty="0"/>
              <a:t>execução</a:t>
            </a:r>
            <a:r>
              <a:rPr dirty="0"/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598" y="6376797"/>
            <a:ext cx="10506371" cy="657860"/>
          </a:xfrm>
          <a:custGeom>
            <a:avLst/>
            <a:gdLst/>
            <a:ahLst/>
            <a:cxnLst/>
            <a:rect l="l" t="t" r="r" b="b"/>
            <a:pathLst>
              <a:path w="6362700" h="657859">
                <a:moveTo>
                  <a:pt x="0" y="657529"/>
                </a:moveTo>
                <a:lnTo>
                  <a:pt x="6362446" y="657529"/>
                </a:lnTo>
                <a:lnTo>
                  <a:pt x="6362446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7" y="6376797"/>
            <a:ext cx="181610" cy="657860"/>
          </a:xfrm>
          <a:custGeom>
            <a:avLst/>
            <a:gdLst/>
            <a:ahLst/>
            <a:cxnLst/>
            <a:rect l="l" t="t" r="r" b="b"/>
            <a:pathLst>
              <a:path w="181610" h="657859">
                <a:moveTo>
                  <a:pt x="0" y="657529"/>
                </a:moveTo>
                <a:lnTo>
                  <a:pt x="181483" y="657529"/>
                </a:lnTo>
                <a:lnTo>
                  <a:pt x="181483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900" y="2186978"/>
            <a:ext cx="10599069" cy="4049395"/>
          </a:xfrm>
          <a:custGeom>
            <a:avLst/>
            <a:gdLst/>
            <a:ahLst/>
            <a:cxnLst/>
            <a:rect l="l" t="t" r="r" b="b"/>
            <a:pathLst>
              <a:path w="6362700" h="4049395">
                <a:moveTo>
                  <a:pt x="0" y="4048785"/>
                </a:moveTo>
                <a:lnTo>
                  <a:pt x="6362428" y="4048785"/>
                </a:lnTo>
                <a:lnTo>
                  <a:pt x="636242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12" y="2186978"/>
            <a:ext cx="181610" cy="4049395"/>
          </a:xfrm>
          <a:custGeom>
            <a:avLst/>
            <a:gdLst/>
            <a:ahLst/>
            <a:cxnLst/>
            <a:rect l="l" t="t" r="r" b="b"/>
            <a:pathLst>
              <a:path w="181610" h="4049395">
                <a:moveTo>
                  <a:pt x="0" y="4048785"/>
                </a:moveTo>
                <a:lnTo>
                  <a:pt x="181488" y="4048785"/>
                </a:lnTo>
                <a:lnTo>
                  <a:pt x="18148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-11" y="370357"/>
            <a:ext cx="10693422" cy="1417632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633095" marR="5080" indent="-87630">
              <a:lnSpc>
                <a:spcPct val="77400"/>
              </a:lnSpc>
              <a:spcBef>
                <a:spcPts val="1075"/>
              </a:spcBef>
            </a:pPr>
            <a:r>
              <a:rPr dirty="0"/>
              <a:t>Distribuição dos recursos estaduais  por tipo de </a:t>
            </a:r>
            <a:r>
              <a:rPr dirty="0" err="1"/>
              <a:t>projeto</a:t>
            </a:r>
            <a:r>
              <a:rPr dirty="0"/>
              <a:t> </a:t>
            </a:r>
            <a:r>
              <a:rPr lang="pt-BR" dirty="0"/>
              <a:t>e fase de implementação (em %) - </a:t>
            </a:r>
            <a:r>
              <a:rPr dirty="0"/>
              <a:t>04/05/2018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DAFCD40-57B7-4EC6-B0B2-EEB4CD50A9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224" y="2339801"/>
            <a:ext cx="10202876" cy="373406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5269" y="6376797"/>
            <a:ext cx="6362700" cy="657860"/>
          </a:xfrm>
          <a:custGeom>
            <a:avLst/>
            <a:gdLst/>
            <a:ahLst/>
            <a:cxnLst/>
            <a:rect l="l" t="t" r="r" b="b"/>
            <a:pathLst>
              <a:path w="6362700" h="657859">
                <a:moveTo>
                  <a:pt x="0" y="657529"/>
                </a:moveTo>
                <a:lnTo>
                  <a:pt x="6362446" y="657529"/>
                </a:lnTo>
                <a:lnTo>
                  <a:pt x="6362446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7" y="6376797"/>
            <a:ext cx="181610" cy="657860"/>
          </a:xfrm>
          <a:custGeom>
            <a:avLst/>
            <a:gdLst/>
            <a:ahLst/>
            <a:cxnLst/>
            <a:rect l="l" t="t" r="r" b="b"/>
            <a:pathLst>
              <a:path w="181610" h="657859">
                <a:moveTo>
                  <a:pt x="0" y="657529"/>
                </a:moveTo>
                <a:lnTo>
                  <a:pt x="181483" y="657529"/>
                </a:lnTo>
                <a:lnTo>
                  <a:pt x="181483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5269" y="2186978"/>
            <a:ext cx="6362700" cy="4049395"/>
          </a:xfrm>
          <a:custGeom>
            <a:avLst/>
            <a:gdLst/>
            <a:ahLst/>
            <a:cxnLst/>
            <a:rect l="l" t="t" r="r" b="b"/>
            <a:pathLst>
              <a:path w="6362700" h="4049395">
                <a:moveTo>
                  <a:pt x="0" y="4048785"/>
                </a:moveTo>
                <a:lnTo>
                  <a:pt x="6362428" y="4048785"/>
                </a:lnTo>
                <a:lnTo>
                  <a:pt x="636242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12" y="2186978"/>
            <a:ext cx="181610" cy="4049395"/>
          </a:xfrm>
          <a:custGeom>
            <a:avLst/>
            <a:gdLst/>
            <a:ahLst/>
            <a:cxnLst/>
            <a:rect l="l" t="t" r="r" b="b"/>
            <a:pathLst>
              <a:path w="181610" h="4049395">
                <a:moveTo>
                  <a:pt x="0" y="4048785"/>
                </a:moveTo>
                <a:lnTo>
                  <a:pt x="181488" y="4048785"/>
                </a:lnTo>
                <a:lnTo>
                  <a:pt x="18148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1475" y="1486903"/>
            <a:ext cx="4144010" cy="6073140"/>
          </a:xfrm>
          <a:custGeom>
            <a:avLst/>
            <a:gdLst/>
            <a:ahLst/>
            <a:cxnLst/>
            <a:rect l="l" t="t" r="r" b="b"/>
            <a:pathLst>
              <a:path w="4144010" h="6073140">
                <a:moveTo>
                  <a:pt x="0" y="0"/>
                </a:moveTo>
                <a:lnTo>
                  <a:pt x="4143794" y="0"/>
                </a:lnTo>
                <a:lnTo>
                  <a:pt x="4143794" y="6073101"/>
                </a:lnTo>
                <a:lnTo>
                  <a:pt x="0" y="60731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2795" y="1628292"/>
            <a:ext cx="3678554" cy="1856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30" dirty="0">
                <a:solidFill>
                  <a:srgbClr val="58595B"/>
                </a:solidFill>
                <a:latin typeface="Trebuchet MS"/>
                <a:cs typeface="Trebuchet MS"/>
              </a:rPr>
              <a:t>O </a:t>
            </a:r>
            <a:r>
              <a:rPr sz="2000" spc="80" dirty="0">
                <a:solidFill>
                  <a:srgbClr val="58595B"/>
                </a:solidFill>
                <a:latin typeface="Trebuchet MS"/>
                <a:cs typeface="Trebuchet MS"/>
              </a:rPr>
              <a:t>SAM </a:t>
            </a:r>
            <a:r>
              <a:rPr sz="2000" spc="-55" dirty="0">
                <a:solidFill>
                  <a:srgbClr val="58595B"/>
                </a:solidFill>
                <a:latin typeface="Trebuchet MS"/>
                <a:cs typeface="Trebuchet MS"/>
              </a:rPr>
              <a:t>possibilita </a:t>
            </a:r>
            <a:r>
              <a:rPr sz="2000" spc="20" dirty="0">
                <a:solidFill>
                  <a:srgbClr val="58595B"/>
                </a:solidFill>
                <a:latin typeface="Trebuchet MS"/>
                <a:cs typeface="Trebuchet MS"/>
              </a:rPr>
              <a:t>o </a:t>
            </a:r>
            <a:r>
              <a:rPr sz="2000" spc="-70" dirty="0">
                <a:solidFill>
                  <a:srgbClr val="58595B"/>
                </a:solidFill>
                <a:latin typeface="Trebuchet MS"/>
                <a:cs typeface="Trebuchet MS"/>
              </a:rPr>
              <a:t>controle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da  </a:t>
            </a:r>
            <a:r>
              <a:rPr sz="2000" spc="-60" dirty="0">
                <a:solidFill>
                  <a:srgbClr val="58595B"/>
                </a:solidFill>
                <a:latin typeface="Trebuchet MS"/>
                <a:cs typeface="Trebuchet MS"/>
              </a:rPr>
              <a:t>implementação </a:t>
            </a:r>
            <a:r>
              <a:rPr sz="2000" spc="5" dirty="0">
                <a:solidFill>
                  <a:srgbClr val="58595B"/>
                </a:solidFill>
                <a:latin typeface="Trebuchet MS"/>
                <a:cs typeface="Trebuchet MS"/>
              </a:rPr>
              <a:t>dos </a:t>
            </a:r>
            <a:r>
              <a:rPr sz="2000" spc="-75" dirty="0">
                <a:solidFill>
                  <a:srgbClr val="58595B"/>
                </a:solidFill>
                <a:latin typeface="Trebuchet MS"/>
                <a:cs typeface="Trebuchet MS"/>
              </a:rPr>
              <a:t>projetos </a:t>
            </a:r>
            <a:r>
              <a:rPr sz="2000" spc="10" dirty="0">
                <a:solidFill>
                  <a:srgbClr val="58595B"/>
                </a:solidFill>
                <a:latin typeface="Trebuchet MS"/>
                <a:cs typeface="Trebuchet MS"/>
              </a:rPr>
              <a:t>sob  </a:t>
            </a:r>
            <a:r>
              <a:rPr sz="2000" spc="-50" dirty="0">
                <a:solidFill>
                  <a:srgbClr val="58595B"/>
                </a:solidFill>
                <a:latin typeface="Trebuchet MS"/>
                <a:cs typeface="Trebuchet MS"/>
              </a:rPr>
              <a:t>responsabilidade </a:t>
            </a:r>
            <a:r>
              <a:rPr sz="2000" spc="15" dirty="0">
                <a:solidFill>
                  <a:srgbClr val="58595B"/>
                </a:solidFill>
                <a:latin typeface="Trebuchet MS"/>
                <a:cs typeface="Trebuchet MS"/>
              </a:rPr>
              <a:t>do 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PARANACIDADE,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45" dirty="0">
                <a:solidFill>
                  <a:srgbClr val="58595B"/>
                </a:solidFill>
                <a:latin typeface="Trebuchet MS"/>
                <a:cs typeface="Trebuchet MS"/>
              </a:rPr>
              <a:t>em</a:t>
            </a:r>
            <a:r>
              <a:rPr sz="2000" spc="-18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65" dirty="0">
                <a:solidFill>
                  <a:srgbClr val="58595B"/>
                </a:solidFill>
                <a:latin typeface="Trebuchet MS"/>
                <a:cs typeface="Trebuchet MS"/>
              </a:rPr>
              <a:t>cada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58595B"/>
                </a:solidFill>
                <a:latin typeface="Trebuchet MS"/>
                <a:cs typeface="Trebuchet MS"/>
              </a:rPr>
              <a:t>uma</a:t>
            </a:r>
            <a:r>
              <a:rPr sz="2000" spc="-18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35" dirty="0">
                <a:solidFill>
                  <a:srgbClr val="58595B"/>
                </a:solidFill>
                <a:latin typeface="Trebuchet MS"/>
                <a:cs typeface="Trebuchet MS"/>
              </a:rPr>
              <a:t>das  </a:t>
            </a:r>
            <a:r>
              <a:rPr sz="2000" spc="-30" dirty="0">
                <a:solidFill>
                  <a:srgbClr val="58595B"/>
                </a:solidFill>
                <a:latin typeface="Trebuchet MS"/>
                <a:cs typeface="Trebuchet MS"/>
              </a:rPr>
              <a:t>suas </a:t>
            </a:r>
            <a:r>
              <a:rPr sz="2000" spc="-75" dirty="0">
                <a:solidFill>
                  <a:srgbClr val="58595B"/>
                </a:solidFill>
                <a:latin typeface="Trebuchet MS"/>
                <a:cs typeface="Trebuchet MS"/>
              </a:rPr>
              <a:t>fases </a:t>
            </a:r>
            <a:r>
              <a:rPr sz="2000" spc="-35" dirty="0">
                <a:solidFill>
                  <a:srgbClr val="58595B"/>
                </a:solidFill>
                <a:latin typeface="Trebuchet MS"/>
                <a:cs typeface="Trebuchet MS"/>
              </a:rPr>
              <a:t>desde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a </a:t>
            </a:r>
            <a:r>
              <a:rPr sz="2000" spc="-70" dirty="0">
                <a:solidFill>
                  <a:srgbClr val="58595B"/>
                </a:solidFill>
                <a:latin typeface="Trebuchet MS"/>
                <a:cs typeface="Trebuchet MS"/>
              </a:rPr>
              <a:t>análise </a:t>
            </a:r>
            <a:r>
              <a:rPr sz="2000" spc="-85" dirty="0">
                <a:solidFill>
                  <a:srgbClr val="58595B"/>
                </a:solidFill>
                <a:latin typeface="Trebuchet MS"/>
                <a:cs typeface="Trebuchet MS"/>
              </a:rPr>
              <a:t>técnica  </a:t>
            </a:r>
            <a:r>
              <a:rPr sz="2000" spc="-114" dirty="0">
                <a:solidFill>
                  <a:srgbClr val="58595B"/>
                </a:solidFill>
                <a:latin typeface="Trebuchet MS"/>
                <a:cs typeface="Trebuchet MS"/>
              </a:rPr>
              <a:t>até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a </a:t>
            </a:r>
            <a:r>
              <a:rPr sz="2000" spc="-35" dirty="0">
                <a:solidFill>
                  <a:srgbClr val="58595B"/>
                </a:solidFill>
                <a:latin typeface="Trebuchet MS"/>
                <a:cs typeface="Trebuchet MS"/>
              </a:rPr>
              <a:t>sua</a:t>
            </a:r>
            <a:r>
              <a:rPr sz="2000" spc="-34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75" dirty="0">
                <a:solidFill>
                  <a:srgbClr val="58595B"/>
                </a:solidFill>
                <a:latin typeface="Trebuchet MS"/>
                <a:cs typeface="Trebuchet MS"/>
              </a:rPr>
              <a:t>conclusão.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9901" y="370357"/>
            <a:ext cx="9753598" cy="991041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2525395" marR="5080" indent="-2234565">
              <a:lnSpc>
                <a:spcPct val="77400"/>
              </a:lnSpc>
              <a:spcBef>
                <a:spcPts val="1075"/>
              </a:spcBef>
            </a:pPr>
            <a:r>
              <a:rPr dirty="0"/>
              <a:t>SAM - Sistema de Acompanhamento e  Monitoramento</a:t>
            </a:r>
          </a:p>
        </p:txBody>
      </p:sp>
      <p:sp>
        <p:nvSpPr>
          <p:cNvPr id="9" name="object 9"/>
          <p:cNvSpPr/>
          <p:nvPr/>
        </p:nvSpPr>
        <p:spPr>
          <a:xfrm>
            <a:off x="4504639" y="2295067"/>
            <a:ext cx="6056083" cy="326624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A41C5BF4-CE21-4542-8691-EE4F601B315D}"/>
              </a:ext>
            </a:extLst>
          </p:cNvPr>
          <p:cNvSpPr/>
          <p:nvPr/>
        </p:nvSpPr>
        <p:spPr>
          <a:xfrm>
            <a:off x="13280" y="1495425"/>
            <a:ext cx="10667902" cy="575355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" y="6376797"/>
            <a:ext cx="10688320" cy="657860"/>
          </a:xfrm>
          <a:custGeom>
            <a:avLst/>
            <a:gdLst/>
            <a:ahLst/>
            <a:cxnLst/>
            <a:rect l="l" t="t" r="r" b="b"/>
            <a:pathLst>
              <a:path w="10688320" h="657859">
                <a:moveTo>
                  <a:pt x="0" y="0"/>
                </a:moveTo>
                <a:lnTo>
                  <a:pt x="10687723" y="0"/>
                </a:lnTo>
                <a:lnTo>
                  <a:pt x="10687723" y="657529"/>
                </a:lnTo>
                <a:lnTo>
                  <a:pt x="0" y="657529"/>
                </a:lnTo>
                <a:lnTo>
                  <a:pt x="0" y="0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6897" y="897173"/>
            <a:ext cx="10329976" cy="618421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65301" y="370344"/>
            <a:ext cx="744146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Monitoramento das ações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" y="6376797"/>
            <a:ext cx="10688320" cy="657860"/>
          </a:xfrm>
          <a:custGeom>
            <a:avLst/>
            <a:gdLst/>
            <a:ahLst/>
            <a:cxnLst/>
            <a:rect l="l" t="t" r="r" b="b"/>
            <a:pathLst>
              <a:path w="10688320" h="657859">
                <a:moveTo>
                  <a:pt x="0" y="0"/>
                </a:moveTo>
                <a:lnTo>
                  <a:pt x="10687723" y="0"/>
                </a:lnTo>
                <a:lnTo>
                  <a:pt x="10687723" y="657529"/>
                </a:lnTo>
                <a:lnTo>
                  <a:pt x="0" y="657529"/>
                </a:lnTo>
                <a:lnTo>
                  <a:pt x="0" y="0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55700" y="370344"/>
            <a:ext cx="805106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dirty="0"/>
              <a:t>Lista de camadas disponíveis</a:t>
            </a:r>
            <a:endParaRPr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695D4A5-2463-41D7-935E-BAC161ED1597}"/>
              </a:ext>
            </a:extLst>
          </p:cNvPr>
          <p:cNvSpPr txBox="1"/>
          <p:nvPr/>
        </p:nvSpPr>
        <p:spPr>
          <a:xfrm>
            <a:off x="927100" y="1495425"/>
            <a:ext cx="8839200" cy="589392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Limite Estadual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Regional PARANACIDADE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Mesorregião IBGE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Microrregião IBGE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Associação de Municípios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Região Metropolitana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Limite Municipal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Distrito IBGE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Perímetro Urbano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Bairro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Setor Censitário IBGE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Zoneamento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Quadra Cadastral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Lote Cadastral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Malha Viária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Equipamentos Urbanos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Mancha Urbana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Outras Unidades Protegidas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Unidade de Conservação não SNUC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Unidade de Proteção Integral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Unidade de Uso Sustentável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Ações SAM (Sistema de Acompanhamento Municipal)</a:t>
            </a:r>
          </a:p>
          <a:p>
            <a:pPr>
              <a:spcAft>
                <a:spcPts val="200"/>
              </a:spcAft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7588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" y="6376797"/>
            <a:ext cx="10688320" cy="657860"/>
          </a:xfrm>
          <a:custGeom>
            <a:avLst/>
            <a:gdLst/>
            <a:ahLst/>
            <a:cxnLst/>
            <a:rect l="l" t="t" r="r" b="b"/>
            <a:pathLst>
              <a:path w="10688320" h="657859">
                <a:moveTo>
                  <a:pt x="0" y="0"/>
                </a:moveTo>
                <a:lnTo>
                  <a:pt x="10687723" y="0"/>
                </a:lnTo>
                <a:lnTo>
                  <a:pt x="10687723" y="657529"/>
                </a:lnTo>
                <a:lnTo>
                  <a:pt x="0" y="657529"/>
                </a:lnTo>
                <a:lnTo>
                  <a:pt x="0" y="0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55700" y="370344"/>
            <a:ext cx="8051063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dirty="0"/>
              <a:t>Exemplo de dados disponíveis  nas camadas</a:t>
            </a:r>
            <a:endParaRPr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15C808-427F-4BC8-A796-E51F7CD394A4}"/>
              </a:ext>
            </a:extLst>
          </p:cNvPr>
          <p:cNvSpPr txBox="1"/>
          <p:nvPr/>
        </p:nvSpPr>
        <p:spPr>
          <a:xfrm>
            <a:off x="1003300" y="1800225"/>
            <a:ext cx="8915400" cy="313932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IBGE 2010 </a:t>
            </a:r>
            <a:r>
              <a:rPr lang="pt-BR" dirty="0">
                <a:solidFill>
                  <a:schemeClr val="bg1"/>
                </a:solidFill>
              </a:rPr>
              <a:t>- População, Razão de Sexo, Densidade Demográfica, Grau Urbanização, Domicílio e Características Urbanísticas;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sz="2400" b="1" dirty="0">
                <a:solidFill>
                  <a:schemeClr val="bg1"/>
                </a:solidFill>
              </a:rPr>
              <a:t>Indicadores</a:t>
            </a:r>
            <a:r>
              <a:rPr lang="pt-BR" dirty="0">
                <a:solidFill>
                  <a:schemeClr val="bg1"/>
                </a:solidFill>
              </a:rPr>
              <a:t> - IDHM (PNUD, 2010) e IPDM (IPARDES, 2011);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sz="2400" b="1" dirty="0">
                <a:solidFill>
                  <a:schemeClr val="bg1"/>
                </a:solidFill>
              </a:rPr>
              <a:t>Malha viária </a:t>
            </a:r>
            <a:r>
              <a:rPr lang="pt-BR" dirty="0">
                <a:solidFill>
                  <a:schemeClr val="bg1"/>
                </a:solidFill>
              </a:rPr>
              <a:t>- Abastecimento de água, Drenagem, Coleta de esgoto, Pavimentação e Iluminação pública;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sz="2400" b="1" dirty="0">
                <a:solidFill>
                  <a:schemeClr val="bg1"/>
                </a:solidFill>
              </a:rPr>
              <a:t>Equipamentos Urbanos </a:t>
            </a:r>
            <a:r>
              <a:rPr lang="pt-BR" dirty="0">
                <a:solidFill>
                  <a:schemeClr val="bg1"/>
                </a:solidFill>
              </a:rPr>
              <a:t>- Educação, Administração, Segurança, Assistência Social, Cultura, Energia, Esporte, Lazer, Saneamento Básico, Segurança Alimentar e Nutricional, Telecomunicações, Transporte e Turismo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2309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0414" y="1506633"/>
            <a:ext cx="614680" cy="4062729"/>
          </a:xfrm>
          <a:prstGeom prst="rect">
            <a:avLst/>
          </a:prstGeom>
        </p:spPr>
        <p:txBody>
          <a:bodyPr vert="vert270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100" b="1" spc="35" dirty="0">
                <a:solidFill>
                  <a:srgbClr val="162C50"/>
                </a:solidFill>
                <a:latin typeface="Trebuchet MS"/>
                <a:cs typeface="Trebuchet MS"/>
              </a:rPr>
              <a:t>Prêmio</a:t>
            </a:r>
            <a:endParaRPr sz="2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550" b="1" spc="100" dirty="0">
                <a:solidFill>
                  <a:srgbClr val="162C50"/>
                </a:solidFill>
                <a:latin typeface="Trebuchet MS"/>
                <a:cs typeface="Trebuchet MS"/>
              </a:rPr>
              <a:t>MundoGEO#Connect </a:t>
            </a:r>
            <a:r>
              <a:rPr sz="1550" b="1" spc="30" dirty="0">
                <a:solidFill>
                  <a:srgbClr val="162C50"/>
                </a:solidFill>
                <a:latin typeface="Trebuchet MS"/>
                <a:cs typeface="Trebuchet MS"/>
              </a:rPr>
              <a:t>LatinAmerica</a:t>
            </a:r>
            <a:r>
              <a:rPr sz="1550" b="1" spc="459" dirty="0">
                <a:solidFill>
                  <a:srgbClr val="162C50"/>
                </a:solidFill>
                <a:latin typeface="Trebuchet MS"/>
                <a:cs typeface="Trebuchet MS"/>
              </a:rPr>
              <a:t> </a:t>
            </a:r>
            <a:r>
              <a:rPr sz="1550" b="1" spc="60" dirty="0">
                <a:solidFill>
                  <a:srgbClr val="162C50"/>
                </a:solidFill>
                <a:latin typeface="Trebuchet MS"/>
                <a:cs typeface="Trebuchet MS"/>
              </a:rPr>
              <a:t>2016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41480" y="1741106"/>
            <a:ext cx="4279900" cy="3638550"/>
          </a:xfrm>
          <a:custGeom>
            <a:avLst/>
            <a:gdLst/>
            <a:ahLst/>
            <a:cxnLst/>
            <a:rect l="l" t="t" r="r" b="b"/>
            <a:pathLst>
              <a:path w="4279900" h="3638550">
                <a:moveTo>
                  <a:pt x="4196156" y="0"/>
                </a:moveTo>
                <a:lnTo>
                  <a:pt x="83502" y="0"/>
                </a:lnTo>
                <a:lnTo>
                  <a:pt x="51081" y="6587"/>
                </a:lnTo>
                <a:lnTo>
                  <a:pt x="24530" y="24526"/>
                </a:lnTo>
                <a:lnTo>
                  <a:pt x="6589" y="51081"/>
                </a:lnTo>
                <a:lnTo>
                  <a:pt x="0" y="83515"/>
                </a:lnTo>
                <a:lnTo>
                  <a:pt x="0" y="3554793"/>
                </a:lnTo>
                <a:lnTo>
                  <a:pt x="6589" y="3587219"/>
                </a:lnTo>
                <a:lnTo>
                  <a:pt x="24530" y="3613770"/>
                </a:lnTo>
                <a:lnTo>
                  <a:pt x="51081" y="3631708"/>
                </a:lnTo>
                <a:lnTo>
                  <a:pt x="83502" y="3638296"/>
                </a:lnTo>
                <a:lnTo>
                  <a:pt x="4196156" y="3638296"/>
                </a:lnTo>
                <a:lnTo>
                  <a:pt x="4228584" y="3631708"/>
                </a:lnTo>
                <a:lnTo>
                  <a:pt x="4255139" y="3613770"/>
                </a:lnTo>
                <a:lnTo>
                  <a:pt x="4273081" y="3587219"/>
                </a:lnTo>
                <a:lnTo>
                  <a:pt x="4279671" y="3554793"/>
                </a:lnTo>
                <a:lnTo>
                  <a:pt x="4279671" y="83515"/>
                </a:lnTo>
                <a:lnTo>
                  <a:pt x="4273081" y="51081"/>
                </a:lnTo>
                <a:lnTo>
                  <a:pt x="4255139" y="24526"/>
                </a:lnTo>
                <a:lnTo>
                  <a:pt x="4228584" y="6587"/>
                </a:lnTo>
                <a:lnTo>
                  <a:pt x="4196156" y="0"/>
                </a:lnTo>
                <a:close/>
              </a:path>
            </a:pathLst>
          </a:custGeom>
          <a:solidFill>
            <a:srgbClr val="FFFFFF">
              <a:alpha val="9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10148" y="4223232"/>
            <a:ext cx="2742565" cy="8059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1550" b="1" spc="10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Contatos</a:t>
            </a:r>
            <a:endParaRPr sz="1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6755">
              <a:lnSpc>
                <a:spcPts val="1375"/>
              </a:lnSpc>
            </a:pPr>
            <a:r>
              <a:rPr sz="1150" spc="-15" dirty="0">
                <a:solidFill>
                  <a:srgbClr val="2E3092"/>
                </a:solidFill>
                <a:latin typeface="Arial"/>
                <a:cs typeface="Arial"/>
              </a:rPr>
              <a:t>tel: </a:t>
            </a:r>
            <a:r>
              <a:rPr sz="1150" spc="-30" dirty="0">
                <a:solidFill>
                  <a:srgbClr val="2E3092"/>
                </a:solidFill>
                <a:latin typeface="Arial"/>
                <a:cs typeface="Arial"/>
              </a:rPr>
              <a:t>+55 </a:t>
            </a:r>
            <a:r>
              <a:rPr sz="1150" spc="-50" dirty="0">
                <a:solidFill>
                  <a:srgbClr val="2E3092"/>
                </a:solidFill>
                <a:latin typeface="Arial"/>
                <a:cs typeface="Arial"/>
              </a:rPr>
              <a:t>41 3350</a:t>
            </a:r>
            <a:r>
              <a:rPr sz="1150" spc="-15" dirty="0">
                <a:solidFill>
                  <a:srgbClr val="2E3092"/>
                </a:solidFill>
                <a:latin typeface="Arial"/>
                <a:cs typeface="Arial"/>
              </a:rPr>
              <a:t> </a:t>
            </a:r>
            <a:r>
              <a:rPr sz="1150" spc="-50" dirty="0">
                <a:solidFill>
                  <a:srgbClr val="2E3092"/>
                </a:solidFill>
                <a:latin typeface="Arial"/>
                <a:cs typeface="Arial"/>
              </a:rPr>
              <a:t>3300</a:t>
            </a:r>
            <a:endParaRPr sz="1150" dirty="0">
              <a:latin typeface="Arial"/>
              <a:cs typeface="Arial"/>
            </a:endParaRPr>
          </a:p>
          <a:p>
            <a:pPr marL="215900" marR="208279" algn="ctr">
              <a:lnSpc>
                <a:spcPts val="1370"/>
              </a:lnSpc>
              <a:spcBef>
                <a:spcPts val="50"/>
              </a:spcBef>
            </a:pPr>
            <a:r>
              <a:rPr sz="1150" spc="-55" dirty="0">
                <a:solidFill>
                  <a:srgbClr val="2E3092"/>
                </a:solidFill>
                <a:latin typeface="Arial"/>
                <a:cs typeface="Arial"/>
              </a:rPr>
              <a:t>email: interativo@paranacidade.org.br  web: www.paranainterativo.pr.gov.br</a:t>
            </a:r>
          </a:p>
        </p:txBody>
      </p:sp>
      <p:pic>
        <p:nvPicPr>
          <p:cNvPr id="7" name="Imagem 6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7C7677C-7351-4BEA-8FE6-2F5210FF90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48" y="3339618"/>
            <a:ext cx="2608981" cy="804046"/>
          </a:xfrm>
          <a:prstGeom prst="rect">
            <a:avLst/>
          </a:prstGeom>
        </p:spPr>
      </p:pic>
      <p:pic>
        <p:nvPicPr>
          <p:cNvPr id="8" name="Imagem 7" descr="Uma imagem contendo Logotipo&#10;&#10;Descrição gerada automaticamente">
            <a:extLst>
              <a:ext uri="{FF2B5EF4-FFF2-40B4-BE49-F238E27FC236}">
                <a16:creationId xmlns:a16="http://schemas.microsoft.com/office/drawing/2014/main" id="{F91193D4-9578-4229-B880-90E6E490E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40" y="1989041"/>
            <a:ext cx="2733197" cy="12710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5269" y="2186978"/>
            <a:ext cx="6362700" cy="4049395"/>
          </a:xfrm>
          <a:custGeom>
            <a:avLst/>
            <a:gdLst/>
            <a:ahLst/>
            <a:cxnLst/>
            <a:rect l="l" t="t" r="r" b="b"/>
            <a:pathLst>
              <a:path w="6362700" h="4049395">
                <a:moveTo>
                  <a:pt x="0" y="4048785"/>
                </a:moveTo>
                <a:lnTo>
                  <a:pt x="6362428" y="4048785"/>
                </a:lnTo>
                <a:lnTo>
                  <a:pt x="636242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12" y="2186978"/>
            <a:ext cx="181610" cy="4049395"/>
          </a:xfrm>
          <a:custGeom>
            <a:avLst/>
            <a:gdLst/>
            <a:ahLst/>
            <a:cxnLst/>
            <a:rect l="l" t="t" r="r" b="b"/>
            <a:pathLst>
              <a:path w="181610" h="4049395">
                <a:moveTo>
                  <a:pt x="0" y="4048785"/>
                </a:moveTo>
                <a:lnTo>
                  <a:pt x="181488" y="4048785"/>
                </a:lnTo>
                <a:lnTo>
                  <a:pt x="18148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5269" y="6376797"/>
            <a:ext cx="6362700" cy="657860"/>
          </a:xfrm>
          <a:custGeom>
            <a:avLst/>
            <a:gdLst/>
            <a:ahLst/>
            <a:cxnLst/>
            <a:rect l="l" t="t" r="r" b="b"/>
            <a:pathLst>
              <a:path w="6362700" h="657859">
                <a:moveTo>
                  <a:pt x="0" y="657529"/>
                </a:moveTo>
                <a:lnTo>
                  <a:pt x="6362446" y="657529"/>
                </a:lnTo>
                <a:lnTo>
                  <a:pt x="6362446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7" y="6376797"/>
            <a:ext cx="181610" cy="657860"/>
          </a:xfrm>
          <a:custGeom>
            <a:avLst/>
            <a:gdLst/>
            <a:ahLst/>
            <a:cxnLst/>
            <a:rect l="l" t="t" r="r" b="b"/>
            <a:pathLst>
              <a:path w="181610" h="657859">
                <a:moveTo>
                  <a:pt x="0" y="657529"/>
                </a:moveTo>
                <a:lnTo>
                  <a:pt x="181483" y="657529"/>
                </a:lnTo>
                <a:lnTo>
                  <a:pt x="181483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1475" y="1486903"/>
            <a:ext cx="4144010" cy="6073140"/>
          </a:xfrm>
          <a:custGeom>
            <a:avLst/>
            <a:gdLst/>
            <a:ahLst/>
            <a:cxnLst/>
            <a:rect l="l" t="t" r="r" b="b"/>
            <a:pathLst>
              <a:path w="4144010" h="6073140">
                <a:moveTo>
                  <a:pt x="0" y="0"/>
                </a:moveTo>
                <a:lnTo>
                  <a:pt x="4143794" y="0"/>
                </a:lnTo>
                <a:lnTo>
                  <a:pt x="4143794" y="6073101"/>
                </a:lnTo>
                <a:lnTo>
                  <a:pt x="0" y="60731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2732" y="1628292"/>
            <a:ext cx="3656965" cy="5215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85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solidFill>
                  <a:srgbClr val="58595B"/>
                </a:solidFill>
                <a:latin typeface="Trebuchet MS"/>
                <a:cs typeface="Trebuchet MS"/>
              </a:rPr>
              <a:t>Desde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85" dirty="0">
                <a:solidFill>
                  <a:srgbClr val="58595B"/>
                </a:solidFill>
                <a:latin typeface="Trebuchet MS"/>
                <a:cs typeface="Trebuchet MS"/>
              </a:rPr>
              <a:t>2012,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35" dirty="0">
                <a:solidFill>
                  <a:srgbClr val="58595B"/>
                </a:solidFill>
                <a:latin typeface="Trebuchet MS"/>
                <a:cs typeface="Trebuchet MS"/>
              </a:rPr>
              <a:t>ao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58595B"/>
                </a:solidFill>
                <a:latin typeface="Trebuchet MS"/>
                <a:cs typeface="Trebuchet MS"/>
              </a:rPr>
              <a:t>abrigo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15" dirty="0">
                <a:solidFill>
                  <a:srgbClr val="58595B"/>
                </a:solidFill>
                <a:latin typeface="Trebuchet MS"/>
                <a:cs typeface="Trebuchet MS"/>
              </a:rPr>
              <a:t>do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65" dirty="0">
                <a:solidFill>
                  <a:srgbClr val="58595B"/>
                </a:solidFill>
                <a:latin typeface="Trebuchet MS"/>
                <a:cs typeface="Trebuchet MS"/>
              </a:rPr>
              <a:t>Decreto  Estadual </a:t>
            </a:r>
            <a:r>
              <a:rPr sz="2000" spc="-25" dirty="0">
                <a:solidFill>
                  <a:srgbClr val="58595B"/>
                </a:solidFill>
                <a:latin typeface="Trebuchet MS"/>
                <a:cs typeface="Trebuchet MS"/>
              </a:rPr>
              <a:t>4468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 </a:t>
            </a:r>
            <a:r>
              <a:rPr sz="2000" spc="-25" dirty="0">
                <a:solidFill>
                  <a:srgbClr val="58595B"/>
                </a:solidFill>
                <a:latin typeface="Trebuchet MS"/>
                <a:cs typeface="Trebuchet MS"/>
              </a:rPr>
              <a:t>12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 </a:t>
            </a:r>
            <a:r>
              <a:rPr sz="2000" spc="-85" dirty="0">
                <a:solidFill>
                  <a:srgbClr val="58595B"/>
                </a:solidFill>
                <a:latin typeface="Trebuchet MS"/>
                <a:cs typeface="Trebuchet MS"/>
              </a:rPr>
              <a:t>abril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  </a:t>
            </a:r>
            <a:r>
              <a:rPr sz="2000" spc="-85" dirty="0">
                <a:solidFill>
                  <a:srgbClr val="58595B"/>
                </a:solidFill>
                <a:latin typeface="Trebuchet MS"/>
                <a:cs typeface="Trebuchet MS"/>
              </a:rPr>
              <a:t>2012,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vem </a:t>
            </a:r>
            <a:r>
              <a:rPr sz="2000" spc="-15" dirty="0">
                <a:solidFill>
                  <a:srgbClr val="58595B"/>
                </a:solidFill>
                <a:latin typeface="Trebuchet MS"/>
                <a:cs typeface="Trebuchet MS"/>
              </a:rPr>
              <a:t>sendo </a:t>
            </a:r>
            <a:r>
              <a:rPr sz="2000" spc="-35" dirty="0">
                <a:solidFill>
                  <a:srgbClr val="58595B"/>
                </a:solidFill>
                <a:latin typeface="Trebuchet MS"/>
                <a:cs typeface="Trebuchet MS"/>
              </a:rPr>
              <a:t>desenvolvido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 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implantando </a:t>
            </a:r>
            <a:r>
              <a:rPr sz="2000" spc="20" dirty="0">
                <a:solidFill>
                  <a:srgbClr val="58595B"/>
                </a:solidFill>
                <a:latin typeface="Trebuchet MS"/>
                <a:cs typeface="Trebuchet MS"/>
              </a:rPr>
              <a:t>o </a:t>
            </a:r>
            <a:r>
              <a:rPr sz="2000" spc="-55" dirty="0">
                <a:solidFill>
                  <a:srgbClr val="58595B"/>
                </a:solidFill>
                <a:latin typeface="Trebuchet MS"/>
                <a:cs typeface="Trebuchet MS"/>
              </a:rPr>
              <a:t>Programa  </a:t>
            </a:r>
            <a:r>
              <a:rPr sz="2000" spc="-30" dirty="0">
                <a:solidFill>
                  <a:srgbClr val="58595B"/>
                </a:solidFill>
                <a:latin typeface="Trebuchet MS"/>
                <a:cs typeface="Trebuchet MS"/>
              </a:rPr>
              <a:t>SEDU/PARANACIDADE </a:t>
            </a:r>
            <a:r>
              <a:rPr sz="2000" spc="-80" dirty="0">
                <a:solidFill>
                  <a:srgbClr val="58595B"/>
                </a:solidFill>
                <a:latin typeface="Trebuchet MS"/>
                <a:cs typeface="Trebuchet MS"/>
              </a:rPr>
              <a:t>Interativo</a:t>
            </a:r>
            <a:r>
              <a:rPr sz="2000" spc="-34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  </a:t>
            </a:r>
            <a:r>
              <a:rPr sz="2000" spc="-35" dirty="0">
                <a:solidFill>
                  <a:srgbClr val="58595B"/>
                </a:solidFill>
                <a:latin typeface="Trebuchet MS"/>
                <a:cs typeface="Trebuchet MS"/>
              </a:rPr>
              <a:t>seu </a:t>
            </a:r>
            <a:r>
              <a:rPr sz="2000" spc="-50" dirty="0">
                <a:solidFill>
                  <a:srgbClr val="58595B"/>
                </a:solidFill>
                <a:latin typeface="Trebuchet MS"/>
                <a:cs typeface="Trebuchet MS"/>
              </a:rPr>
              <a:t>acesso </a:t>
            </a:r>
            <a:r>
              <a:rPr sz="2000" spc="-55" dirty="0">
                <a:solidFill>
                  <a:srgbClr val="58595B"/>
                </a:solidFill>
                <a:latin typeface="Trebuchet MS"/>
                <a:cs typeface="Trebuchet MS"/>
              </a:rPr>
              <a:t>se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dá </a:t>
            </a:r>
            <a:r>
              <a:rPr sz="2000" spc="-25" dirty="0">
                <a:solidFill>
                  <a:srgbClr val="58595B"/>
                </a:solidFill>
                <a:latin typeface="Trebuchet MS"/>
                <a:cs typeface="Trebuchet MS"/>
              </a:rPr>
              <a:t>por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meio da  </a:t>
            </a:r>
            <a:r>
              <a:rPr sz="2000" spc="-110" dirty="0">
                <a:solidFill>
                  <a:srgbClr val="58595B"/>
                </a:solidFill>
                <a:latin typeface="Trebuchet MS"/>
                <a:cs typeface="Trebuchet MS"/>
              </a:rPr>
              <a:t>internet:  </a:t>
            </a:r>
            <a:r>
              <a:rPr sz="2000" spc="-100" dirty="0">
                <a:solidFill>
                  <a:srgbClr val="231F20"/>
                </a:solidFill>
                <a:latin typeface="Trebuchet MS"/>
                <a:cs typeface="Trebuchet MS"/>
                <a:hlinkClick r:id="rId2"/>
              </a:rPr>
              <a:t>www.paranainterativo.pr.gov.br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 spc="30" dirty="0">
                <a:solidFill>
                  <a:srgbClr val="58595B"/>
                </a:solidFill>
                <a:latin typeface="Trebuchet MS"/>
                <a:cs typeface="Trebuchet MS"/>
              </a:rPr>
              <a:t>O </a:t>
            </a:r>
            <a:r>
              <a:rPr sz="2000" spc="-70" dirty="0">
                <a:solidFill>
                  <a:srgbClr val="58595B"/>
                </a:solidFill>
                <a:latin typeface="Trebuchet MS"/>
                <a:cs typeface="Trebuchet MS"/>
              </a:rPr>
              <a:t>objetivo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dessa </a:t>
            </a:r>
            <a:r>
              <a:rPr sz="2000" spc="-114" dirty="0">
                <a:solidFill>
                  <a:srgbClr val="58595B"/>
                </a:solidFill>
                <a:latin typeface="Trebuchet MS"/>
                <a:cs typeface="Trebuchet MS"/>
              </a:rPr>
              <a:t>ferramenta, </a:t>
            </a:r>
            <a:r>
              <a:rPr sz="2000" spc="-25" dirty="0">
                <a:solidFill>
                  <a:srgbClr val="58595B"/>
                </a:solidFill>
                <a:latin typeface="Trebuchet MS"/>
                <a:cs typeface="Trebuchet MS"/>
              </a:rPr>
              <a:t>que 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utiliza</a:t>
            </a:r>
            <a:r>
              <a:rPr sz="2000" spc="-19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5" dirty="0">
                <a:solidFill>
                  <a:srgbClr val="58595B"/>
                </a:solidFill>
                <a:latin typeface="Trebuchet MS"/>
                <a:cs typeface="Trebuchet MS"/>
              </a:rPr>
              <a:t>um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65" dirty="0">
                <a:solidFill>
                  <a:srgbClr val="58595B"/>
                </a:solidFill>
                <a:latin typeface="Trebuchet MS"/>
                <a:cs typeface="Trebuchet MS"/>
              </a:rPr>
              <a:t>sistema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60" dirty="0">
                <a:solidFill>
                  <a:srgbClr val="58595B"/>
                </a:solidFill>
                <a:latin typeface="Trebuchet MS"/>
                <a:cs typeface="Trebuchet MS"/>
              </a:rPr>
              <a:t>informações  </a:t>
            </a:r>
            <a:r>
              <a:rPr sz="2000" spc="-50" dirty="0">
                <a:solidFill>
                  <a:srgbClr val="58595B"/>
                </a:solidFill>
                <a:latin typeface="Trebuchet MS"/>
                <a:cs typeface="Trebuchet MS"/>
              </a:rPr>
              <a:t>geográficas </a:t>
            </a:r>
            <a:r>
              <a:rPr sz="2000" spc="-130" dirty="0">
                <a:solidFill>
                  <a:srgbClr val="58595B"/>
                </a:solidFill>
                <a:latin typeface="Trebuchet MS"/>
                <a:cs typeface="Trebuchet MS"/>
              </a:rPr>
              <a:t>(SIG),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é </a:t>
            </a:r>
            <a:r>
              <a:rPr sz="2000" spc="-45" dirty="0">
                <a:solidFill>
                  <a:srgbClr val="58595B"/>
                </a:solidFill>
                <a:latin typeface="Trebuchet MS"/>
                <a:cs typeface="Trebuchet MS"/>
              </a:rPr>
              <a:t>subsidiar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a  </a:t>
            </a:r>
            <a:r>
              <a:rPr sz="2000" spc="-65" dirty="0">
                <a:solidFill>
                  <a:srgbClr val="58595B"/>
                </a:solidFill>
                <a:latin typeface="Trebuchet MS"/>
                <a:cs typeface="Trebuchet MS"/>
              </a:rPr>
              <a:t>formulação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 </a:t>
            </a:r>
            <a:r>
              <a:rPr sz="2000" spc="-50" dirty="0">
                <a:solidFill>
                  <a:srgbClr val="58595B"/>
                </a:solidFill>
                <a:latin typeface="Trebuchet MS"/>
                <a:cs typeface="Trebuchet MS"/>
              </a:rPr>
              <a:t>monitoramento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da  </a:t>
            </a:r>
            <a:r>
              <a:rPr sz="2000" spc="-75" dirty="0">
                <a:solidFill>
                  <a:srgbClr val="58595B"/>
                </a:solidFill>
                <a:latin typeface="Trebuchet MS"/>
                <a:cs typeface="Trebuchet MS"/>
              </a:rPr>
              <a:t>política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58595B"/>
                </a:solidFill>
                <a:latin typeface="Trebuchet MS"/>
                <a:cs typeface="Trebuchet MS"/>
              </a:rPr>
              <a:t>pública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45" dirty="0">
                <a:solidFill>
                  <a:srgbClr val="58595B"/>
                </a:solidFill>
                <a:latin typeface="Trebuchet MS"/>
                <a:cs typeface="Trebuchet MS"/>
              </a:rPr>
              <a:t>urbana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</a:t>
            </a:r>
            <a:r>
              <a:rPr sz="2000" spc="-19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65" dirty="0">
                <a:solidFill>
                  <a:srgbClr val="58595B"/>
                </a:solidFill>
                <a:latin typeface="Trebuchet MS"/>
                <a:cs typeface="Trebuchet MS"/>
              </a:rPr>
              <a:t>melhorar 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a </a:t>
            </a:r>
            <a:r>
              <a:rPr sz="2000" spc="-60" dirty="0">
                <a:solidFill>
                  <a:srgbClr val="58595B"/>
                </a:solidFill>
                <a:latin typeface="Trebuchet MS"/>
                <a:cs typeface="Trebuchet MS"/>
              </a:rPr>
              <a:t>capacidade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da </a:t>
            </a:r>
            <a:r>
              <a:rPr sz="2000" spc="-60" dirty="0">
                <a:solidFill>
                  <a:srgbClr val="58595B"/>
                </a:solidFill>
                <a:latin typeface="Trebuchet MS"/>
                <a:cs typeface="Trebuchet MS"/>
              </a:rPr>
              <a:t>administração  </a:t>
            </a:r>
            <a:r>
              <a:rPr sz="2000" spc="-50" dirty="0">
                <a:solidFill>
                  <a:srgbClr val="58595B"/>
                </a:solidFill>
                <a:latin typeface="Trebuchet MS"/>
                <a:cs typeface="Trebuchet MS"/>
              </a:rPr>
              <a:t>pública </a:t>
            </a:r>
            <a:r>
              <a:rPr sz="2000" spc="-35" dirty="0">
                <a:solidFill>
                  <a:srgbClr val="58595B"/>
                </a:solidFill>
                <a:latin typeface="Trebuchet MS"/>
                <a:cs typeface="Trebuchet MS"/>
              </a:rPr>
              <a:t>das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esferas </a:t>
            </a:r>
            <a:r>
              <a:rPr sz="2000" spc="-65" dirty="0">
                <a:solidFill>
                  <a:srgbClr val="58595B"/>
                </a:solidFill>
                <a:latin typeface="Trebuchet MS"/>
                <a:cs typeface="Trebuchet MS"/>
              </a:rPr>
              <a:t>estadual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e  </a:t>
            </a:r>
            <a:r>
              <a:rPr sz="2000" spc="-80" dirty="0">
                <a:solidFill>
                  <a:srgbClr val="58595B"/>
                </a:solidFill>
                <a:latin typeface="Trebuchet MS"/>
                <a:cs typeface="Trebuchet MS"/>
              </a:rPr>
              <a:t>municipal.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31900" y="370357"/>
            <a:ext cx="876299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SEDU/PARANACIDADE Interativo</a:t>
            </a:r>
          </a:p>
        </p:txBody>
      </p:sp>
      <p:sp>
        <p:nvSpPr>
          <p:cNvPr id="9" name="object 9"/>
          <p:cNvSpPr/>
          <p:nvPr/>
        </p:nvSpPr>
        <p:spPr>
          <a:xfrm>
            <a:off x="4489856" y="2278279"/>
            <a:ext cx="6070079" cy="394154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598" y="2186978"/>
            <a:ext cx="10506371" cy="4049395"/>
          </a:xfrm>
          <a:custGeom>
            <a:avLst/>
            <a:gdLst/>
            <a:ahLst/>
            <a:cxnLst/>
            <a:rect l="l" t="t" r="r" b="b"/>
            <a:pathLst>
              <a:path w="6362700" h="4049395">
                <a:moveTo>
                  <a:pt x="0" y="4048785"/>
                </a:moveTo>
                <a:lnTo>
                  <a:pt x="6362428" y="4048785"/>
                </a:lnTo>
                <a:lnTo>
                  <a:pt x="636242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12" y="2186978"/>
            <a:ext cx="181610" cy="4049395"/>
          </a:xfrm>
          <a:custGeom>
            <a:avLst/>
            <a:gdLst/>
            <a:ahLst/>
            <a:cxnLst/>
            <a:rect l="l" t="t" r="r" b="b"/>
            <a:pathLst>
              <a:path w="181610" h="4049395">
                <a:moveTo>
                  <a:pt x="0" y="4048785"/>
                </a:moveTo>
                <a:lnTo>
                  <a:pt x="181488" y="4048785"/>
                </a:lnTo>
                <a:lnTo>
                  <a:pt x="18148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1598" y="6376797"/>
            <a:ext cx="10506371" cy="657860"/>
          </a:xfrm>
          <a:custGeom>
            <a:avLst/>
            <a:gdLst/>
            <a:ahLst/>
            <a:cxnLst/>
            <a:rect l="l" t="t" r="r" b="b"/>
            <a:pathLst>
              <a:path w="6362700" h="657859">
                <a:moveTo>
                  <a:pt x="0" y="657529"/>
                </a:moveTo>
                <a:lnTo>
                  <a:pt x="6362446" y="657529"/>
                </a:lnTo>
                <a:lnTo>
                  <a:pt x="6362446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7" y="6376797"/>
            <a:ext cx="181610" cy="657860"/>
          </a:xfrm>
          <a:custGeom>
            <a:avLst/>
            <a:gdLst/>
            <a:ahLst/>
            <a:cxnLst/>
            <a:rect l="l" t="t" r="r" b="b"/>
            <a:pathLst>
              <a:path w="181610" h="657859">
                <a:moveTo>
                  <a:pt x="0" y="657529"/>
                </a:moveTo>
                <a:lnTo>
                  <a:pt x="181483" y="657529"/>
                </a:lnTo>
                <a:lnTo>
                  <a:pt x="181483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9500" y="370344"/>
            <a:ext cx="887554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Relatório Estadual: dados gerais</a:t>
            </a:r>
          </a:p>
        </p:txBody>
      </p:sp>
      <p:sp>
        <p:nvSpPr>
          <p:cNvPr id="8" name="object 8"/>
          <p:cNvSpPr/>
          <p:nvPr/>
        </p:nvSpPr>
        <p:spPr>
          <a:xfrm>
            <a:off x="181598" y="1190625"/>
            <a:ext cx="10378337" cy="6019799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BBEE5B1-1C54-4BC6-8279-1EC8C2CEC9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2360" y="1398980"/>
            <a:ext cx="4808525" cy="616387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10347BA-2653-4A2A-BA5B-5D2009AF1D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3300" y="1675331"/>
            <a:ext cx="4808530" cy="588751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EE00BF1-5677-422D-8612-8A7436F5C6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3300" y="1626885"/>
            <a:ext cx="4808535" cy="591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1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5269" y="2186978"/>
            <a:ext cx="6362700" cy="4049395"/>
          </a:xfrm>
          <a:custGeom>
            <a:avLst/>
            <a:gdLst/>
            <a:ahLst/>
            <a:cxnLst/>
            <a:rect l="l" t="t" r="r" b="b"/>
            <a:pathLst>
              <a:path w="6362700" h="4049395">
                <a:moveTo>
                  <a:pt x="0" y="4048785"/>
                </a:moveTo>
                <a:lnTo>
                  <a:pt x="6362428" y="4048785"/>
                </a:lnTo>
                <a:lnTo>
                  <a:pt x="636242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12" y="2186978"/>
            <a:ext cx="181610" cy="4049395"/>
          </a:xfrm>
          <a:custGeom>
            <a:avLst/>
            <a:gdLst/>
            <a:ahLst/>
            <a:cxnLst/>
            <a:rect l="l" t="t" r="r" b="b"/>
            <a:pathLst>
              <a:path w="181610" h="4049395">
                <a:moveTo>
                  <a:pt x="0" y="4048785"/>
                </a:moveTo>
                <a:lnTo>
                  <a:pt x="181488" y="4048785"/>
                </a:lnTo>
                <a:lnTo>
                  <a:pt x="18148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5269" y="6376797"/>
            <a:ext cx="6362700" cy="657860"/>
          </a:xfrm>
          <a:custGeom>
            <a:avLst/>
            <a:gdLst/>
            <a:ahLst/>
            <a:cxnLst/>
            <a:rect l="l" t="t" r="r" b="b"/>
            <a:pathLst>
              <a:path w="6362700" h="657859">
                <a:moveTo>
                  <a:pt x="0" y="657529"/>
                </a:moveTo>
                <a:lnTo>
                  <a:pt x="6362446" y="657529"/>
                </a:lnTo>
                <a:lnTo>
                  <a:pt x="6362446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7" y="6376797"/>
            <a:ext cx="181610" cy="657860"/>
          </a:xfrm>
          <a:custGeom>
            <a:avLst/>
            <a:gdLst/>
            <a:ahLst/>
            <a:cxnLst/>
            <a:rect l="l" t="t" r="r" b="b"/>
            <a:pathLst>
              <a:path w="181610" h="657859">
                <a:moveTo>
                  <a:pt x="0" y="657529"/>
                </a:moveTo>
                <a:lnTo>
                  <a:pt x="181483" y="657529"/>
                </a:lnTo>
                <a:lnTo>
                  <a:pt x="181483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1475" y="1486903"/>
            <a:ext cx="4144010" cy="6073140"/>
          </a:xfrm>
          <a:custGeom>
            <a:avLst/>
            <a:gdLst/>
            <a:ahLst/>
            <a:cxnLst/>
            <a:rect l="l" t="t" r="r" b="b"/>
            <a:pathLst>
              <a:path w="4144010" h="6073140">
                <a:moveTo>
                  <a:pt x="0" y="0"/>
                </a:moveTo>
                <a:lnTo>
                  <a:pt x="4143794" y="0"/>
                </a:lnTo>
                <a:lnTo>
                  <a:pt x="4143794" y="6073101"/>
                </a:lnTo>
                <a:lnTo>
                  <a:pt x="0" y="60731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4700" y="370344"/>
            <a:ext cx="94853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Seleção espacial e consulta de dados</a:t>
            </a:r>
          </a:p>
        </p:txBody>
      </p:sp>
      <p:sp>
        <p:nvSpPr>
          <p:cNvPr id="8" name="object 8"/>
          <p:cNvSpPr/>
          <p:nvPr/>
        </p:nvSpPr>
        <p:spPr>
          <a:xfrm>
            <a:off x="4489856" y="2247188"/>
            <a:ext cx="6076251" cy="403136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72821" y="1625853"/>
            <a:ext cx="288163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14042"/>
                </a:solidFill>
                <a:latin typeface="Trebuchet MS"/>
                <a:cs typeface="Trebuchet MS"/>
              </a:rPr>
              <a:t>Um</a:t>
            </a:r>
            <a:r>
              <a:rPr sz="2400" spc="-220" dirty="0">
                <a:solidFill>
                  <a:srgbClr val="414042"/>
                </a:solidFill>
                <a:latin typeface="Trebuchet MS"/>
                <a:cs typeface="Trebuchet MS"/>
              </a:rPr>
              <a:t> </a:t>
            </a:r>
            <a:r>
              <a:rPr sz="2400" spc="-105" dirty="0">
                <a:solidFill>
                  <a:srgbClr val="414042"/>
                </a:solidFill>
                <a:latin typeface="Trebuchet MS"/>
                <a:cs typeface="Trebuchet MS"/>
              </a:rPr>
              <a:t>exemplo:</a:t>
            </a:r>
            <a:endParaRPr sz="2400" dirty="0">
              <a:latin typeface="Trebuchet MS"/>
              <a:cs typeface="Trebuchet MS"/>
            </a:endParaRPr>
          </a:p>
          <a:p>
            <a:pPr marL="12700" marR="5080">
              <a:lnSpc>
                <a:spcPct val="103299"/>
              </a:lnSpc>
              <a:spcBef>
                <a:spcPts val="2260"/>
              </a:spcBef>
            </a:pPr>
            <a:r>
              <a:rPr sz="18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Seleção de </a:t>
            </a:r>
            <a:r>
              <a:rPr sz="1800" b="1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municípios</a:t>
            </a:r>
            <a:r>
              <a:rPr sz="18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pelos</a:t>
            </a:r>
            <a:r>
              <a:rPr sz="18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seguintes </a:t>
            </a:r>
            <a:r>
              <a:rPr sz="1800" b="1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critérios</a:t>
            </a:r>
            <a:r>
              <a:rPr sz="18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6880" y="3167621"/>
            <a:ext cx="3819525" cy="802784"/>
          </a:xfrm>
          <a:prstGeom prst="rect">
            <a:avLst/>
          </a:prstGeom>
          <a:solidFill>
            <a:srgbClr val="D1D3D4"/>
          </a:solidFill>
          <a:ln w="7200">
            <a:solidFill>
              <a:srgbClr val="E6E7E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6990" algn="ctr">
              <a:lnSpc>
                <a:spcPts val="2020"/>
              </a:lnSpc>
            </a:pPr>
            <a:r>
              <a:rPr sz="1800" b="1" dirty="0">
                <a:solidFill>
                  <a:srgbClr val="58595B"/>
                </a:solidFill>
                <a:latin typeface="Verdana"/>
                <a:cs typeface="Verdana"/>
              </a:rPr>
              <a:t>População total entre 0 e 20.000</a:t>
            </a:r>
            <a:endParaRPr sz="1800" dirty="0">
              <a:latin typeface="Verdana"/>
              <a:cs typeface="Verdana"/>
            </a:endParaRPr>
          </a:p>
          <a:p>
            <a:pPr marL="46990" algn="ctr">
              <a:lnSpc>
                <a:spcPct val="100000"/>
              </a:lnSpc>
              <a:spcBef>
                <a:spcPts val="70"/>
              </a:spcBef>
            </a:pPr>
            <a:r>
              <a:rPr sz="1800" b="1" dirty="0">
                <a:solidFill>
                  <a:srgbClr val="58595B"/>
                </a:solidFill>
                <a:latin typeface="Verdana"/>
                <a:cs typeface="Verdana"/>
              </a:rPr>
              <a:t>habitantes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6880" y="4312551"/>
            <a:ext cx="3832225" cy="730969"/>
          </a:xfrm>
          <a:prstGeom prst="rect">
            <a:avLst/>
          </a:prstGeom>
          <a:solidFill>
            <a:srgbClr val="D1D3D4"/>
          </a:solidFill>
          <a:ln w="7200">
            <a:solidFill>
              <a:srgbClr val="E6E7E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5720">
              <a:lnSpc>
                <a:spcPts val="1925"/>
              </a:lnSpc>
            </a:pPr>
            <a:r>
              <a:rPr sz="1800" b="1" dirty="0">
                <a:solidFill>
                  <a:srgbClr val="58595B"/>
                </a:solidFill>
                <a:latin typeface="Verdana"/>
                <a:cs typeface="Verdana"/>
              </a:rPr>
              <a:t>Percentual da malha viária </a:t>
            </a:r>
            <a:r>
              <a:rPr sz="1800" b="1" dirty="0" err="1">
                <a:solidFill>
                  <a:srgbClr val="58595B"/>
                </a:solidFill>
                <a:latin typeface="Verdana"/>
                <a:cs typeface="Verdana"/>
              </a:rPr>
              <a:t>urbana</a:t>
            </a:r>
            <a:r>
              <a:rPr sz="1800" b="1" dirty="0">
                <a:solidFill>
                  <a:srgbClr val="58595B"/>
                </a:solidFill>
                <a:latin typeface="Verdana"/>
                <a:cs typeface="Verdana"/>
              </a:rPr>
              <a:t> da</a:t>
            </a:r>
            <a:r>
              <a:rPr lang="pt-BR" sz="1800" b="1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800" b="1" dirty="0" err="1">
                <a:solidFill>
                  <a:srgbClr val="58595B"/>
                </a:solidFill>
                <a:latin typeface="Verdana"/>
                <a:cs typeface="Verdana"/>
              </a:rPr>
              <a:t>sede</a:t>
            </a:r>
            <a:r>
              <a:rPr sz="1800" b="1" dirty="0">
                <a:solidFill>
                  <a:srgbClr val="58595B"/>
                </a:solidFill>
                <a:latin typeface="Verdana"/>
                <a:cs typeface="Verdana"/>
              </a:rPr>
              <a:t> com revestimento entre 0 e 50%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73262" y="3933825"/>
            <a:ext cx="229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7A7708A-40B8-47D8-BEBB-37108EFD57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" y="1314250"/>
            <a:ext cx="10693400" cy="5745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" y="6376797"/>
            <a:ext cx="10688320" cy="657860"/>
          </a:xfrm>
          <a:custGeom>
            <a:avLst/>
            <a:gdLst/>
            <a:ahLst/>
            <a:cxnLst/>
            <a:rect l="l" t="t" r="r" b="b"/>
            <a:pathLst>
              <a:path w="10688320" h="657859">
                <a:moveTo>
                  <a:pt x="0" y="0"/>
                </a:moveTo>
                <a:lnTo>
                  <a:pt x="10687723" y="0"/>
                </a:lnTo>
                <a:lnTo>
                  <a:pt x="10687723" y="657529"/>
                </a:lnTo>
                <a:lnTo>
                  <a:pt x="0" y="657529"/>
                </a:lnTo>
                <a:lnTo>
                  <a:pt x="0" y="0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300" y="370344"/>
            <a:ext cx="97899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Relatório: 57 municípios selecionados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DEB8BE5-246C-4494-88C3-67A5E0AAD0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00" y="1038225"/>
            <a:ext cx="16372083" cy="6180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022 -0.00546 L -0.59442 -0.0054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5269" y="6376797"/>
            <a:ext cx="6362700" cy="657860"/>
          </a:xfrm>
          <a:custGeom>
            <a:avLst/>
            <a:gdLst/>
            <a:ahLst/>
            <a:cxnLst/>
            <a:rect l="l" t="t" r="r" b="b"/>
            <a:pathLst>
              <a:path w="6362700" h="657859">
                <a:moveTo>
                  <a:pt x="0" y="657529"/>
                </a:moveTo>
                <a:lnTo>
                  <a:pt x="6362446" y="657529"/>
                </a:lnTo>
                <a:lnTo>
                  <a:pt x="6362446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7" y="6376797"/>
            <a:ext cx="181610" cy="657860"/>
          </a:xfrm>
          <a:custGeom>
            <a:avLst/>
            <a:gdLst/>
            <a:ahLst/>
            <a:cxnLst/>
            <a:rect l="l" t="t" r="r" b="b"/>
            <a:pathLst>
              <a:path w="181610" h="657859">
                <a:moveTo>
                  <a:pt x="0" y="657529"/>
                </a:moveTo>
                <a:lnTo>
                  <a:pt x="181483" y="657529"/>
                </a:lnTo>
                <a:lnTo>
                  <a:pt x="181483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5269" y="2186978"/>
            <a:ext cx="6362700" cy="4049395"/>
          </a:xfrm>
          <a:custGeom>
            <a:avLst/>
            <a:gdLst/>
            <a:ahLst/>
            <a:cxnLst/>
            <a:rect l="l" t="t" r="r" b="b"/>
            <a:pathLst>
              <a:path w="6362700" h="4049395">
                <a:moveTo>
                  <a:pt x="0" y="4048785"/>
                </a:moveTo>
                <a:lnTo>
                  <a:pt x="6362428" y="4048785"/>
                </a:lnTo>
                <a:lnTo>
                  <a:pt x="636242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12" y="2186978"/>
            <a:ext cx="181610" cy="4049395"/>
          </a:xfrm>
          <a:custGeom>
            <a:avLst/>
            <a:gdLst/>
            <a:ahLst/>
            <a:cxnLst/>
            <a:rect l="l" t="t" r="r" b="b"/>
            <a:pathLst>
              <a:path w="181610" h="4049395">
                <a:moveTo>
                  <a:pt x="0" y="4048785"/>
                </a:moveTo>
                <a:lnTo>
                  <a:pt x="181488" y="4048785"/>
                </a:lnTo>
                <a:lnTo>
                  <a:pt x="18148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1475" y="1486903"/>
            <a:ext cx="4144010" cy="6073140"/>
          </a:xfrm>
          <a:custGeom>
            <a:avLst/>
            <a:gdLst/>
            <a:ahLst/>
            <a:cxnLst/>
            <a:rect l="l" t="t" r="r" b="b"/>
            <a:pathLst>
              <a:path w="4144010" h="6073140">
                <a:moveTo>
                  <a:pt x="0" y="0"/>
                </a:moveTo>
                <a:lnTo>
                  <a:pt x="4143794" y="0"/>
                </a:lnTo>
                <a:lnTo>
                  <a:pt x="4143794" y="6073101"/>
                </a:lnTo>
                <a:lnTo>
                  <a:pt x="0" y="60731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2745" y="1627073"/>
            <a:ext cx="3470910" cy="4726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-30" dirty="0">
                <a:solidFill>
                  <a:srgbClr val="58595B"/>
                </a:solidFill>
                <a:latin typeface="Trebuchet MS"/>
                <a:cs typeface="Trebuchet MS"/>
              </a:rPr>
              <a:t>Uma </a:t>
            </a:r>
            <a:r>
              <a:rPr sz="2200" spc="-85" dirty="0">
                <a:solidFill>
                  <a:srgbClr val="58595B"/>
                </a:solidFill>
                <a:latin typeface="Trebuchet MS"/>
                <a:cs typeface="Trebuchet MS"/>
              </a:rPr>
              <a:t>vez </a:t>
            </a:r>
            <a:r>
              <a:rPr sz="2200" spc="-80" dirty="0">
                <a:solidFill>
                  <a:srgbClr val="58595B"/>
                </a:solidFill>
                <a:latin typeface="Trebuchet MS"/>
                <a:cs typeface="Trebuchet MS"/>
              </a:rPr>
              <a:t>identificadas </a:t>
            </a:r>
            <a:r>
              <a:rPr sz="2200" spc="5" dirty="0">
                <a:solidFill>
                  <a:srgbClr val="58595B"/>
                </a:solidFill>
                <a:latin typeface="Trebuchet MS"/>
                <a:cs typeface="Trebuchet MS"/>
              </a:rPr>
              <a:t>nos  </a:t>
            </a:r>
            <a:r>
              <a:rPr sz="2200" spc="-40" dirty="0">
                <a:solidFill>
                  <a:srgbClr val="58595B"/>
                </a:solidFill>
                <a:latin typeface="Trebuchet MS"/>
                <a:cs typeface="Trebuchet MS"/>
              </a:rPr>
              <a:t>municípios </a:t>
            </a:r>
            <a:r>
              <a:rPr sz="2200" spc="-60" dirty="0">
                <a:solidFill>
                  <a:srgbClr val="58595B"/>
                </a:solidFill>
                <a:latin typeface="Trebuchet MS"/>
                <a:cs typeface="Trebuchet MS"/>
              </a:rPr>
              <a:t>as </a:t>
            </a:r>
            <a:r>
              <a:rPr sz="2200" spc="-65" dirty="0">
                <a:solidFill>
                  <a:srgbClr val="58595B"/>
                </a:solidFill>
                <a:latin typeface="Trebuchet MS"/>
                <a:cs typeface="Trebuchet MS"/>
              </a:rPr>
              <a:t>vias </a:t>
            </a:r>
            <a:r>
              <a:rPr sz="2200" spc="-25" dirty="0">
                <a:solidFill>
                  <a:srgbClr val="58595B"/>
                </a:solidFill>
                <a:latin typeface="Trebuchet MS"/>
                <a:cs typeface="Trebuchet MS"/>
              </a:rPr>
              <a:t>que </a:t>
            </a:r>
            <a:r>
              <a:rPr sz="2200" spc="-60" dirty="0">
                <a:solidFill>
                  <a:srgbClr val="58595B"/>
                </a:solidFill>
                <a:latin typeface="Trebuchet MS"/>
                <a:cs typeface="Trebuchet MS"/>
              </a:rPr>
              <a:t>se  </a:t>
            </a:r>
            <a:r>
              <a:rPr sz="2200" spc="-65" dirty="0">
                <a:solidFill>
                  <a:srgbClr val="58595B"/>
                </a:solidFill>
                <a:latin typeface="Trebuchet MS"/>
                <a:cs typeface="Trebuchet MS"/>
              </a:rPr>
              <a:t>encontram </a:t>
            </a:r>
            <a:r>
              <a:rPr sz="2200" spc="-85" dirty="0">
                <a:solidFill>
                  <a:srgbClr val="58595B"/>
                </a:solidFill>
                <a:latin typeface="Trebuchet MS"/>
                <a:cs typeface="Trebuchet MS"/>
              </a:rPr>
              <a:t>atualmente </a:t>
            </a:r>
            <a:r>
              <a:rPr sz="2200" spc="-45" dirty="0">
                <a:solidFill>
                  <a:srgbClr val="58595B"/>
                </a:solidFill>
                <a:latin typeface="Trebuchet MS"/>
                <a:cs typeface="Trebuchet MS"/>
              </a:rPr>
              <a:t>em  </a:t>
            </a:r>
            <a:r>
              <a:rPr sz="2200" spc="-95" dirty="0">
                <a:solidFill>
                  <a:srgbClr val="58595B"/>
                </a:solidFill>
                <a:latin typeface="Trebuchet MS"/>
                <a:cs typeface="Trebuchet MS"/>
              </a:rPr>
              <a:t>leito </a:t>
            </a:r>
            <a:r>
              <a:rPr sz="2200" spc="-90" dirty="0">
                <a:solidFill>
                  <a:srgbClr val="58595B"/>
                </a:solidFill>
                <a:latin typeface="Trebuchet MS"/>
                <a:cs typeface="Trebuchet MS"/>
              </a:rPr>
              <a:t>natural </a:t>
            </a:r>
            <a:r>
              <a:rPr sz="2200" spc="-75" dirty="0">
                <a:solidFill>
                  <a:srgbClr val="58595B"/>
                </a:solidFill>
                <a:latin typeface="Trebuchet MS"/>
                <a:cs typeface="Trebuchet MS"/>
              </a:rPr>
              <a:t>(sem  </a:t>
            </a:r>
            <a:r>
              <a:rPr sz="2200" spc="-105" dirty="0">
                <a:solidFill>
                  <a:srgbClr val="58595B"/>
                </a:solidFill>
                <a:latin typeface="Trebuchet MS"/>
                <a:cs typeface="Trebuchet MS"/>
              </a:rPr>
              <a:t>revestimento), </a:t>
            </a:r>
            <a:r>
              <a:rPr sz="2200" spc="-100" dirty="0">
                <a:solidFill>
                  <a:srgbClr val="58595B"/>
                </a:solidFill>
                <a:latin typeface="Trebuchet MS"/>
                <a:cs typeface="Trebuchet MS"/>
              </a:rPr>
              <a:t>a ferramenta  </a:t>
            </a:r>
            <a:r>
              <a:rPr sz="2200" spc="-95" dirty="0">
                <a:solidFill>
                  <a:srgbClr val="58595B"/>
                </a:solidFill>
                <a:latin typeface="Trebuchet MS"/>
                <a:cs typeface="Trebuchet MS"/>
              </a:rPr>
              <a:t>Calcular </a:t>
            </a:r>
            <a:r>
              <a:rPr sz="2200" spc="-60" dirty="0">
                <a:solidFill>
                  <a:srgbClr val="58595B"/>
                </a:solidFill>
                <a:latin typeface="Trebuchet MS"/>
                <a:cs typeface="Trebuchet MS"/>
              </a:rPr>
              <a:t>Investimento  </a:t>
            </a:r>
            <a:r>
              <a:rPr sz="2200" spc="-65" dirty="0">
                <a:solidFill>
                  <a:srgbClr val="58595B"/>
                </a:solidFill>
                <a:latin typeface="Trebuchet MS"/>
                <a:cs typeface="Trebuchet MS"/>
              </a:rPr>
              <a:t>possibilita </a:t>
            </a:r>
            <a:r>
              <a:rPr sz="2200" spc="-90" dirty="0">
                <a:solidFill>
                  <a:srgbClr val="58595B"/>
                </a:solidFill>
                <a:latin typeface="Trebuchet MS"/>
                <a:cs typeface="Trebuchet MS"/>
              </a:rPr>
              <a:t>estimar </a:t>
            </a:r>
            <a:r>
              <a:rPr sz="2200" spc="25" dirty="0">
                <a:solidFill>
                  <a:srgbClr val="58595B"/>
                </a:solidFill>
                <a:latin typeface="Trebuchet MS"/>
                <a:cs typeface="Trebuchet MS"/>
              </a:rPr>
              <a:t>o </a:t>
            </a:r>
            <a:r>
              <a:rPr sz="2200" spc="-75" dirty="0">
                <a:solidFill>
                  <a:srgbClr val="58595B"/>
                </a:solidFill>
                <a:latin typeface="Trebuchet MS"/>
                <a:cs typeface="Trebuchet MS"/>
              </a:rPr>
              <a:t>valor  </a:t>
            </a:r>
            <a:r>
              <a:rPr sz="2200" spc="-70" dirty="0">
                <a:solidFill>
                  <a:srgbClr val="58595B"/>
                </a:solidFill>
                <a:latin typeface="Trebuchet MS"/>
                <a:cs typeface="Trebuchet MS"/>
              </a:rPr>
              <a:t>(ordem </a:t>
            </a:r>
            <a:r>
              <a:rPr sz="2200" spc="-45" dirty="0">
                <a:solidFill>
                  <a:srgbClr val="58595B"/>
                </a:solidFill>
                <a:latin typeface="Trebuchet MS"/>
                <a:cs typeface="Trebuchet MS"/>
              </a:rPr>
              <a:t>de </a:t>
            </a:r>
            <a:r>
              <a:rPr sz="2200" spc="-65" dirty="0">
                <a:solidFill>
                  <a:srgbClr val="58595B"/>
                </a:solidFill>
                <a:latin typeface="Trebuchet MS"/>
                <a:cs typeface="Trebuchet MS"/>
              </a:rPr>
              <a:t>grandeza) </a:t>
            </a:r>
            <a:r>
              <a:rPr sz="2200" spc="20" dirty="0">
                <a:solidFill>
                  <a:srgbClr val="58595B"/>
                </a:solidFill>
                <a:latin typeface="Trebuchet MS"/>
                <a:cs typeface="Trebuchet MS"/>
              </a:rPr>
              <a:t>do  </a:t>
            </a:r>
            <a:r>
              <a:rPr sz="2200" spc="-65" dirty="0">
                <a:solidFill>
                  <a:srgbClr val="58595B"/>
                </a:solidFill>
                <a:latin typeface="Trebuchet MS"/>
                <a:cs typeface="Trebuchet MS"/>
              </a:rPr>
              <a:t>investimento </a:t>
            </a:r>
            <a:r>
              <a:rPr sz="2200" spc="-80" dirty="0">
                <a:solidFill>
                  <a:srgbClr val="58595B"/>
                </a:solidFill>
                <a:latin typeface="Trebuchet MS"/>
                <a:cs typeface="Trebuchet MS"/>
              </a:rPr>
              <a:t>para </a:t>
            </a:r>
            <a:r>
              <a:rPr sz="2200" spc="-100" dirty="0">
                <a:solidFill>
                  <a:srgbClr val="58595B"/>
                </a:solidFill>
                <a:latin typeface="Trebuchet MS"/>
                <a:cs typeface="Trebuchet MS"/>
              </a:rPr>
              <a:t>executar </a:t>
            </a:r>
            <a:r>
              <a:rPr sz="2200" spc="25" dirty="0">
                <a:solidFill>
                  <a:srgbClr val="58595B"/>
                </a:solidFill>
                <a:latin typeface="Trebuchet MS"/>
                <a:cs typeface="Trebuchet MS"/>
              </a:rPr>
              <a:t>o  </a:t>
            </a:r>
            <a:r>
              <a:rPr sz="2200" spc="-75" dirty="0">
                <a:solidFill>
                  <a:srgbClr val="58595B"/>
                </a:solidFill>
                <a:latin typeface="Trebuchet MS"/>
                <a:cs typeface="Trebuchet MS"/>
              </a:rPr>
              <a:t>revestimento </a:t>
            </a:r>
            <a:r>
              <a:rPr sz="2200" spc="-95" dirty="0">
                <a:solidFill>
                  <a:srgbClr val="58595B"/>
                </a:solidFill>
                <a:latin typeface="Trebuchet MS"/>
                <a:cs typeface="Trebuchet MS"/>
              </a:rPr>
              <a:t>(pavimentação,  </a:t>
            </a:r>
            <a:r>
              <a:rPr sz="2200" spc="-100" dirty="0">
                <a:solidFill>
                  <a:srgbClr val="58595B"/>
                </a:solidFill>
                <a:latin typeface="Trebuchet MS"/>
                <a:cs typeface="Trebuchet MS"/>
              </a:rPr>
              <a:t>calçadas/passeios,</a:t>
            </a:r>
            <a:r>
              <a:rPr sz="2200" spc="-18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200" spc="-75" dirty="0">
                <a:solidFill>
                  <a:srgbClr val="58595B"/>
                </a:solidFill>
                <a:latin typeface="Trebuchet MS"/>
                <a:cs typeface="Trebuchet MS"/>
              </a:rPr>
              <a:t>drenagem,  </a:t>
            </a:r>
            <a:r>
              <a:rPr sz="2200" spc="-100" dirty="0">
                <a:solidFill>
                  <a:srgbClr val="58595B"/>
                </a:solidFill>
                <a:latin typeface="Trebuchet MS"/>
                <a:cs typeface="Trebuchet MS"/>
              </a:rPr>
              <a:t>arborização, </a:t>
            </a:r>
            <a:r>
              <a:rPr sz="2200" spc="-55" dirty="0">
                <a:solidFill>
                  <a:srgbClr val="58595B"/>
                </a:solidFill>
                <a:latin typeface="Trebuchet MS"/>
                <a:cs typeface="Trebuchet MS"/>
              </a:rPr>
              <a:t>rampas </a:t>
            </a:r>
            <a:r>
              <a:rPr sz="2200" spc="-45" dirty="0">
                <a:solidFill>
                  <a:srgbClr val="58595B"/>
                </a:solidFill>
                <a:latin typeface="Trebuchet MS"/>
                <a:cs typeface="Trebuchet MS"/>
              </a:rPr>
              <a:t>de  </a:t>
            </a:r>
            <a:r>
              <a:rPr sz="2200" spc="-70" dirty="0">
                <a:solidFill>
                  <a:srgbClr val="58595B"/>
                </a:solidFill>
                <a:latin typeface="Trebuchet MS"/>
                <a:cs typeface="Trebuchet MS"/>
              </a:rPr>
              <a:t>acessibilidade </a:t>
            </a:r>
            <a:r>
              <a:rPr sz="2200" spc="-100" dirty="0">
                <a:solidFill>
                  <a:srgbClr val="58595B"/>
                </a:solidFill>
                <a:latin typeface="Trebuchet MS"/>
                <a:cs typeface="Trebuchet MS"/>
              </a:rPr>
              <a:t>e </a:t>
            </a:r>
            <a:r>
              <a:rPr sz="2200" spc="-75" dirty="0">
                <a:solidFill>
                  <a:srgbClr val="58595B"/>
                </a:solidFill>
                <a:latin typeface="Trebuchet MS"/>
                <a:cs typeface="Trebuchet MS"/>
              </a:rPr>
              <a:t>sinalização  </a:t>
            </a:r>
            <a:r>
              <a:rPr sz="2200" spc="-140" dirty="0">
                <a:solidFill>
                  <a:srgbClr val="58595B"/>
                </a:solidFill>
                <a:latin typeface="Trebuchet MS"/>
                <a:cs typeface="Trebuchet MS"/>
              </a:rPr>
              <a:t>viária).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46301" y="370357"/>
            <a:ext cx="667928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Cálculo de investimento</a:t>
            </a:r>
          </a:p>
        </p:txBody>
      </p:sp>
      <p:sp>
        <p:nvSpPr>
          <p:cNvPr id="9" name="object 9"/>
          <p:cNvSpPr/>
          <p:nvPr/>
        </p:nvSpPr>
        <p:spPr>
          <a:xfrm>
            <a:off x="4469320" y="2260041"/>
            <a:ext cx="6083681" cy="393767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948FD6B-EBFD-4372-9694-38CDF79CDC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2900" y="1511046"/>
            <a:ext cx="4519305" cy="4351926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1FA6E8D8-5245-4971-A8F8-01255C4422FE}"/>
              </a:ext>
            </a:extLst>
          </p:cNvPr>
          <p:cNvSpPr/>
          <p:nvPr/>
        </p:nvSpPr>
        <p:spPr>
          <a:xfrm>
            <a:off x="7071960" y="3019425"/>
            <a:ext cx="1447800" cy="13716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E8AC03E-535C-4FB6-82DD-5A3C1B8C9B96}"/>
              </a:ext>
            </a:extLst>
          </p:cNvPr>
          <p:cNvSpPr/>
          <p:nvPr/>
        </p:nvSpPr>
        <p:spPr>
          <a:xfrm>
            <a:off x="6878308" y="2229771"/>
            <a:ext cx="609600" cy="4580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1A00C017-E7DB-4DA5-8726-5E694F0B8F21}"/>
              </a:ext>
            </a:extLst>
          </p:cNvPr>
          <p:cNvGrpSpPr/>
          <p:nvPr/>
        </p:nvGrpSpPr>
        <p:grpSpPr>
          <a:xfrm>
            <a:off x="4430" y="1511046"/>
            <a:ext cx="10688970" cy="4893348"/>
            <a:chOff x="4430" y="1419225"/>
            <a:chExt cx="10688970" cy="4893348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BDFA9FF3-F075-404B-9F2A-C07981999361}"/>
                </a:ext>
              </a:extLst>
            </p:cNvPr>
            <p:cNvGrpSpPr/>
            <p:nvPr/>
          </p:nvGrpSpPr>
          <p:grpSpPr>
            <a:xfrm>
              <a:off x="4430" y="1419225"/>
              <a:ext cx="10688970" cy="4893348"/>
              <a:chOff x="4430" y="1419225"/>
              <a:chExt cx="10688970" cy="4893348"/>
            </a:xfrm>
          </p:grpSpPr>
          <p:sp>
            <p:nvSpPr>
              <p:cNvPr id="15" name="object 5">
                <a:extLst>
                  <a:ext uri="{FF2B5EF4-FFF2-40B4-BE49-F238E27FC236}">
                    <a16:creationId xmlns:a16="http://schemas.microsoft.com/office/drawing/2014/main" id="{825676A1-A24F-43E8-88DB-5AA8247C5B01}"/>
                  </a:ext>
                </a:extLst>
              </p:cNvPr>
              <p:cNvSpPr/>
              <p:nvPr/>
            </p:nvSpPr>
            <p:spPr>
              <a:xfrm>
                <a:off x="4430" y="1419225"/>
                <a:ext cx="10688970" cy="4893348"/>
              </a:xfrm>
              <a:custGeom>
                <a:avLst/>
                <a:gdLst/>
                <a:ahLst/>
                <a:cxnLst/>
                <a:rect l="l" t="t" r="r" b="b"/>
                <a:pathLst>
                  <a:path w="181610" h="4049395">
                    <a:moveTo>
                      <a:pt x="0" y="4048785"/>
                    </a:moveTo>
                    <a:lnTo>
                      <a:pt x="181488" y="4048785"/>
                    </a:lnTo>
                    <a:lnTo>
                      <a:pt x="181488" y="0"/>
                    </a:lnTo>
                    <a:lnTo>
                      <a:pt x="0" y="0"/>
                    </a:lnTo>
                    <a:lnTo>
                      <a:pt x="0" y="4048785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3" name="Imagem 12">
                <a:extLst>
                  <a:ext uri="{FF2B5EF4-FFF2-40B4-BE49-F238E27FC236}">
                    <a16:creationId xmlns:a16="http://schemas.microsoft.com/office/drawing/2014/main" id="{0115B1CD-97E6-4640-ABF9-5FC54A3B5F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947" y="2489753"/>
                <a:ext cx="10573302" cy="3153979"/>
              </a:xfrm>
              <a:prstGeom prst="rect">
                <a:avLst/>
              </a:prstGeom>
            </p:spPr>
          </p:pic>
        </p:grpSp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F0B507A9-433A-48D5-9D6F-FCD449028364}"/>
                </a:ext>
              </a:extLst>
            </p:cNvPr>
            <p:cNvSpPr txBox="1">
              <a:spLocks/>
            </p:cNvSpPr>
            <p:nvPr/>
          </p:nvSpPr>
          <p:spPr>
            <a:xfrm>
              <a:off x="1079500" y="1709854"/>
              <a:ext cx="8813138" cy="566822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>
              <a:lvl1pPr>
                <a:defRPr sz="3600" b="1" i="0">
                  <a:solidFill>
                    <a:srgbClr val="E6E7E8"/>
                  </a:solidFill>
                  <a:latin typeface="Verdana"/>
                  <a:ea typeface="+mj-ea"/>
                  <a:cs typeface="Verdana"/>
                </a:defRPr>
              </a:lvl1pPr>
            </a:lstStyle>
            <a:p>
              <a:pPr marL="12700">
                <a:spcBef>
                  <a:spcPts val="100"/>
                </a:spcBef>
              </a:pPr>
              <a:r>
                <a:rPr lang="pt-BR" kern="0" dirty="0">
                  <a:solidFill>
                    <a:schemeClr val="tx2"/>
                  </a:solidFill>
                </a:rPr>
                <a:t>Relatório das vias selecionadas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5269" y="6376797"/>
            <a:ext cx="6362700" cy="657860"/>
          </a:xfrm>
          <a:custGeom>
            <a:avLst/>
            <a:gdLst/>
            <a:ahLst/>
            <a:cxnLst/>
            <a:rect l="l" t="t" r="r" b="b"/>
            <a:pathLst>
              <a:path w="6362700" h="657859">
                <a:moveTo>
                  <a:pt x="0" y="657529"/>
                </a:moveTo>
                <a:lnTo>
                  <a:pt x="6362446" y="657529"/>
                </a:lnTo>
                <a:lnTo>
                  <a:pt x="6362446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7" y="6376797"/>
            <a:ext cx="181610" cy="657860"/>
          </a:xfrm>
          <a:custGeom>
            <a:avLst/>
            <a:gdLst/>
            <a:ahLst/>
            <a:cxnLst/>
            <a:rect l="l" t="t" r="r" b="b"/>
            <a:pathLst>
              <a:path w="181610" h="657859">
                <a:moveTo>
                  <a:pt x="0" y="657529"/>
                </a:moveTo>
                <a:lnTo>
                  <a:pt x="181483" y="657529"/>
                </a:lnTo>
                <a:lnTo>
                  <a:pt x="181483" y="0"/>
                </a:lnTo>
                <a:lnTo>
                  <a:pt x="0" y="0"/>
                </a:lnTo>
                <a:lnTo>
                  <a:pt x="0" y="657529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5269" y="2186978"/>
            <a:ext cx="6362700" cy="4049395"/>
          </a:xfrm>
          <a:custGeom>
            <a:avLst/>
            <a:gdLst/>
            <a:ahLst/>
            <a:cxnLst/>
            <a:rect l="l" t="t" r="r" b="b"/>
            <a:pathLst>
              <a:path w="6362700" h="4049395">
                <a:moveTo>
                  <a:pt x="0" y="4048785"/>
                </a:moveTo>
                <a:lnTo>
                  <a:pt x="6362428" y="4048785"/>
                </a:lnTo>
                <a:lnTo>
                  <a:pt x="636242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12" y="2186978"/>
            <a:ext cx="181610" cy="4049395"/>
          </a:xfrm>
          <a:custGeom>
            <a:avLst/>
            <a:gdLst/>
            <a:ahLst/>
            <a:cxnLst/>
            <a:rect l="l" t="t" r="r" b="b"/>
            <a:pathLst>
              <a:path w="181610" h="4049395">
                <a:moveTo>
                  <a:pt x="0" y="4048785"/>
                </a:moveTo>
                <a:lnTo>
                  <a:pt x="181488" y="4048785"/>
                </a:lnTo>
                <a:lnTo>
                  <a:pt x="181488" y="0"/>
                </a:lnTo>
                <a:lnTo>
                  <a:pt x="0" y="0"/>
                </a:lnTo>
                <a:lnTo>
                  <a:pt x="0" y="4048785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1475" y="1486903"/>
            <a:ext cx="4144010" cy="6073140"/>
          </a:xfrm>
          <a:custGeom>
            <a:avLst/>
            <a:gdLst/>
            <a:ahLst/>
            <a:cxnLst/>
            <a:rect l="l" t="t" r="r" b="b"/>
            <a:pathLst>
              <a:path w="4144010" h="6073140">
                <a:moveTo>
                  <a:pt x="0" y="0"/>
                </a:moveTo>
                <a:lnTo>
                  <a:pt x="4143794" y="0"/>
                </a:lnTo>
                <a:lnTo>
                  <a:pt x="4143794" y="6073101"/>
                </a:lnTo>
                <a:lnTo>
                  <a:pt x="0" y="60731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2744" y="1628292"/>
            <a:ext cx="3830955" cy="54041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85" dirty="0">
                <a:solidFill>
                  <a:srgbClr val="58595B"/>
                </a:solidFill>
                <a:latin typeface="Trebuchet MS"/>
                <a:cs typeface="Trebuchet MS"/>
              </a:rPr>
              <a:t>Este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mapa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60" dirty="0">
                <a:solidFill>
                  <a:srgbClr val="58595B"/>
                </a:solidFill>
                <a:latin typeface="Trebuchet MS"/>
                <a:cs typeface="Trebuchet MS"/>
              </a:rPr>
              <a:t>mostra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55" dirty="0">
                <a:solidFill>
                  <a:srgbClr val="58595B"/>
                </a:solidFill>
                <a:latin typeface="Trebuchet MS"/>
                <a:cs typeface="Trebuchet MS"/>
              </a:rPr>
              <a:t>as</a:t>
            </a:r>
            <a:r>
              <a:rPr sz="2000" spc="-180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60" dirty="0">
                <a:solidFill>
                  <a:srgbClr val="58595B"/>
                </a:solidFill>
                <a:latin typeface="Trebuchet MS"/>
                <a:cs typeface="Trebuchet MS"/>
              </a:rPr>
              <a:t>vias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da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55" dirty="0">
                <a:solidFill>
                  <a:srgbClr val="58595B"/>
                </a:solidFill>
                <a:latin typeface="Trebuchet MS"/>
                <a:cs typeface="Trebuchet MS"/>
              </a:rPr>
              <a:t>malha 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viária </a:t>
            </a:r>
            <a:r>
              <a:rPr sz="2000" spc="-45" dirty="0">
                <a:solidFill>
                  <a:srgbClr val="58595B"/>
                </a:solidFill>
                <a:latin typeface="Trebuchet MS"/>
                <a:cs typeface="Trebuchet MS"/>
              </a:rPr>
              <a:t>urbana </a:t>
            </a:r>
            <a:r>
              <a:rPr sz="2000" spc="-25" dirty="0">
                <a:solidFill>
                  <a:srgbClr val="58595B"/>
                </a:solidFill>
                <a:latin typeface="Trebuchet MS"/>
                <a:cs typeface="Trebuchet MS"/>
              </a:rPr>
              <a:t>que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devem </a:t>
            </a:r>
            <a:r>
              <a:rPr sz="2000" spc="-80" dirty="0">
                <a:solidFill>
                  <a:srgbClr val="58595B"/>
                </a:solidFill>
                <a:latin typeface="Trebuchet MS"/>
                <a:cs typeface="Trebuchet MS"/>
              </a:rPr>
              <a:t>ser  </a:t>
            </a:r>
            <a:r>
              <a:rPr sz="2000" spc="-65" dirty="0">
                <a:solidFill>
                  <a:srgbClr val="58595B"/>
                </a:solidFill>
                <a:latin typeface="Trebuchet MS"/>
                <a:cs typeface="Trebuchet MS"/>
              </a:rPr>
              <a:t>priorizadas </a:t>
            </a:r>
            <a:r>
              <a:rPr sz="2000" spc="-75" dirty="0">
                <a:solidFill>
                  <a:srgbClr val="58595B"/>
                </a:solidFill>
                <a:latin typeface="Trebuchet MS"/>
                <a:cs typeface="Trebuchet MS"/>
              </a:rPr>
              <a:t>para </a:t>
            </a:r>
            <a:r>
              <a:rPr sz="2000" spc="-90" dirty="0">
                <a:solidFill>
                  <a:srgbClr val="58595B"/>
                </a:solidFill>
                <a:latin typeface="Trebuchet MS"/>
                <a:cs typeface="Trebuchet MS"/>
              </a:rPr>
              <a:t>a </a:t>
            </a:r>
            <a:r>
              <a:rPr sz="2000" spc="-70" dirty="0">
                <a:solidFill>
                  <a:srgbClr val="58595B"/>
                </a:solidFill>
                <a:latin typeface="Trebuchet MS"/>
                <a:cs typeface="Trebuchet MS"/>
              </a:rPr>
              <a:t>execução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  </a:t>
            </a:r>
            <a:r>
              <a:rPr sz="2000" spc="-55" dirty="0">
                <a:solidFill>
                  <a:srgbClr val="58595B"/>
                </a:solidFill>
                <a:latin typeface="Trebuchet MS"/>
                <a:cs typeface="Trebuchet MS"/>
              </a:rPr>
              <a:t>investimentos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de </a:t>
            </a:r>
            <a:r>
              <a:rPr sz="2000" spc="-50" dirty="0">
                <a:solidFill>
                  <a:srgbClr val="58595B"/>
                </a:solidFill>
                <a:latin typeface="Trebuchet MS"/>
                <a:cs typeface="Trebuchet MS"/>
              </a:rPr>
              <a:t>acordo </a:t>
            </a:r>
            <a:r>
              <a:rPr sz="2000" spc="-30" dirty="0">
                <a:solidFill>
                  <a:srgbClr val="58595B"/>
                </a:solidFill>
                <a:latin typeface="Trebuchet MS"/>
                <a:cs typeface="Trebuchet MS"/>
              </a:rPr>
              <a:t>com </a:t>
            </a:r>
            <a:r>
              <a:rPr sz="2000" dirty="0">
                <a:solidFill>
                  <a:srgbClr val="58595B"/>
                </a:solidFill>
                <a:latin typeface="Trebuchet MS"/>
                <a:cs typeface="Trebuchet MS"/>
              </a:rPr>
              <a:t>os  </a:t>
            </a:r>
            <a:r>
              <a:rPr sz="2000" spc="-40" dirty="0">
                <a:solidFill>
                  <a:srgbClr val="58595B"/>
                </a:solidFill>
                <a:latin typeface="Trebuchet MS"/>
                <a:cs typeface="Trebuchet MS"/>
              </a:rPr>
              <a:t>seguintes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110" dirty="0">
                <a:solidFill>
                  <a:srgbClr val="58595B"/>
                </a:solidFill>
                <a:latin typeface="Trebuchet MS"/>
                <a:cs typeface="Trebuchet MS"/>
              </a:rPr>
              <a:t>critérios: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298450" marR="274320" indent="-285750">
              <a:lnSpc>
                <a:spcPct val="103299"/>
              </a:lnSpc>
              <a:spcBef>
                <a:spcPts val="5"/>
              </a:spcBef>
              <a:buSzPct val="83333"/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sz="1400" b="1" dirty="0">
                <a:solidFill>
                  <a:srgbClr val="58595B"/>
                </a:solidFill>
                <a:latin typeface="Verdana"/>
                <a:cs typeface="Verdana"/>
              </a:rPr>
              <a:t>Condições do revestimento das  vias;</a:t>
            </a:r>
            <a:endParaRPr sz="1400" dirty="0">
              <a:latin typeface="Verdana"/>
              <a:cs typeface="Verdana"/>
            </a:endParaRPr>
          </a:p>
          <a:p>
            <a:pPr marL="298450" marR="229870" indent="-285750">
              <a:lnSpc>
                <a:spcPts val="2230"/>
              </a:lnSpc>
              <a:spcBef>
                <a:spcPts val="85"/>
              </a:spcBef>
              <a:buSzPct val="83333"/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sz="1400" b="1" dirty="0">
                <a:solidFill>
                  <a:srgbClr val="58595B"/>
                </a:solidFill>
                <a:latin typeface="Verdana"/>
                <a:cs typeface="Verdana"/>
              </a:rPr>
              <a:t>Classificação das vias de acordo  com a lei do sistema viário;</a:t>
            </a:r>
            <a:endParaRPr sz="1400" dirty="0">
              <a:latin typeface="Verdana"/>
              <a:cs typeface="Verdana"/>
            </a:endParaRPr>
          </a:p>
          <a:p>
            <a:pPr marL="298450" marR="143510" indent="-285750">
              <a:lnSpc>
                <a:spcPts val="2230"/>
              </a:lnSpc>
              <a:buSzPct val="83333"/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sz="1400" b="1" dirty="0">
                <a:solidFill>
                  <a:srgbClr val="58595B"/>
                </a:solidFill>
                <a:latin typeface="Verdana"/>
                <a:cs typeface="Verdana"/>
              </a:rPr>
              <a:t>Existência e/ou proximidade dos  equipamentos públicos nas vias;</a:t>
            </a:r>
            <a:endParaRPr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har char="Ÿ"/>
            </a:pP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80" dirty="0">
                <a:solidFill>
                  <a:srgbClr val="58595B"/>
                </a:solidFill>
                <a:latin typeface="Trebuchet MS"/>
                <a:cs typeface="Trebuchet MS"/>
              </a:rPr>
              <a:t>Critérios</a:t>
            </a:r>
            <a:r>
              <a:rPr sz="2000" spc="-185" dirty="0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sz="2000" spc="-80" dirty="0">
                <a:solidFill>
                  <a:srgbClr val="58595B"/>
                </a:solidFill>
                <a:latin typeface="Trebuchet MS"/>
                <a:cs typeface="Trebuchet MS"/>
              </a:rPr>
              <a:t>adicionais: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buSzPct val="55555"/>
              <a:buFont typeface="Arial" panose="020B0604020202020204" pitchFamily="34" charset="0"/>
              <a:buChar char="•"/>
              <a:tabLst>
                <a:tab pos="199390" algn="l"/>
              </a:tabLst>
            </a:pPr>
            <a:r>
              <a:rPr sz="1400" b="1" dirty="0">
                <a:solidFill>
                  <a:srgbClr val="58595B"/>
                </a:solidFill>
                <a:latin typeface="Verdana"/>
                <a:cs typeface="Verdana"/>
              </a:rPr>
              <a:t>Densidade demográfica;</a:t>
            </a:r>
            <a:endParaRPr sz="1400" dirty="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70"/>
              </a:spcBef>
              <a:buSzPct val="55555"/>
              <a:buFont typeface="Arial" panose="020B0604020202020204" pitchFamily="34" charset="0"/>
              <a:buChar char="•"/>
              <a:tabLst>
                <a:tab pos="199390" algn="l"/>
              </a:tabLst>
            </a:pPr>
            <a:r>
              <a:rPr sz="1400" b="1" dirty="0">
                <a:solidFill>
                  <a:srgbClr val="58595B"/>
                </a:solidFill>
                <a:latin typeface="Verdana"/>
                <a:cs typeface="Verdana"/>
              </a:rPr>
              <a:t>Itinerário de transporte coletivo;</a:t>
            </a:r>
            <a:endParaRPr sz="1400" dirty="0">
              <a:latin typeface="Verdana"/>
              <a:cs typeface="Verdana"/>
            </a:endParaRPr>
          </a:p>
          <a:p>
            <a:pPr marL="298450" marR="709930" indent="-285750">
              <a:lnSpc>
                <a:spcPts val="2230"/>
              </a:lnSpc>
              <a:spcBef>
                <a:spcPts val="90"/>
              </a:spcBef>
              <a:buSzPct val="55555"/>
              <a:buFont typeface="Arial" panose="020B0604020202020204" pitchFamily="34" charset="0"/>
              <a:buChar char="•"/>
              <a:tabLst>
                <a:tab pos="199390" algn="l"/>
              </a:tabLst>
            </a:pPr>
            <a:r>
              <a:rPr sz="1400" b="1" dirty="0">
                <a:solidFill>
                  <a:srgbClr val="58595B"/>
                </a:solidFill>
                <a:latin typeface="Verdana"/>
                <a:cs typeface="Verdana"/>
              </a:rPr>
              <a:t>Taxa de ocupação dos lotes  lindeiros;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1476" y="370357"/>
            <a:ext cx="10330448" cy="991041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311785" marR="5080" indent="382270">
              <a:lnSpc>
                <a:spcPct val="77400"/>
              </a:lnSpc>
              <a:spcBef>
                <a:spcPts val="1075"/>
              </a:spcBef>
            </a:pPr>
            <a:r>
              <a:rPr dirty="0"/>
              <a:t>Mapa de calor para priorização de  investimentos na malha viária urbana</a:t>
            </a:r>
          </a:p>
        </p:txBody>
      </p:sp>
      <p:sp>
        <p:nvSpPr>
          <p:cNvPr id="9" name="object 9"/>
          <p:cNvSpPr/>
          <p:nvPr/>
        </p:nvSpPr>
        <p:spPr>
          <a:xfrm>
            <a:off x="4485589" y="2217547"/>
            <a:ext cx="6056033" cy="401135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DF3428E-3ABD-4E56-B640-0F36E653C451}"/>
              </a:ext>
            </a:extLst>
          </p:cNvPr>
          <p:cNvGrpSpPr/>
          <p:nvPr/>
        </p:nvGrpSpPr>
        <p:grpSpPr>
          <a:xfrm>
            <a:off x="-13712" y="1486903"/>
            <a:ext cx="10694022" cy="6020341"/>
            <a:chOff x="-13712" y="1486903"/>
            <a:chExt cx="10694022" cy="6020341"/>
          </a:xfrm>
        </p:grpSpPr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6A4F7E72-4E9E-4B98-ADB8-C66F7AA3CB47}"/>
                </a:ext>
              </a:extLst>
            </p:cNvPr>
            <p:cNvSpPr/>
            <p:nvPr/>
          </p:nvSpPr>
          <p:spPr>
            <a:xfrm>
              <a:off x="-13712" y="1486903"/>
              <a:ext cx="10694022" cy="6020341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b="1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FA6EF417-78DC-4940-BD8C-9429BADED6A7}"/>
                </a:ext>
              </a:extLst>
            </p:cNvPr>
            <p:cNvSpPr/>
            <p:nvPr/>
          </p:nvSpPr>
          <p:spPr>
            <a:xfrm>
              <a:off x="589257" y="3009688"/>
              <a:ext cx="3683786" cy="3027570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" y="6376797"/>
            <a:ext cx="10688320" cy="657860"/>
          </a:xfrm>
          <a:custGeom>
            <a:avLst/>
            <a:gdLst/>
            <a:ahLst/>
            <a:cxnLst/>
            <a:rect l="l" t="t" r="r" b="b"/>
            <a:pathLst>
              <a:path w="10688320" h="657859">
                <a:moveTo>
                  <a:pt x="0" y="0"/>
                </a:moveTo>
                <a:lnTo>
                  <a:pt x="10687723" y="0"/>
                </a:lnTo>
                <a:lnTo>
                  <a:pt x="10687723" y="657529"/>
                </a:lnTo>
                <a:lnTo>
                  <a:pt x="0" y="657529"/>
                </a:lnTo>
                <a:lnTo>
                  <a:pt x="0" y="0"/>
                </a:lnTo>
                <a:close/>
              </a:path>
            </a:pathLst>
          </a:custGeom>
          <a:solidFill>
            <a:srgbClr val="54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51100" y="370344"/>
            <a:ext cx="607009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Identificação das vias</a:t>
            </a:r>
          </a:p>
        </p:txBody>
      </p:sp>
      <p:sp>
        <p:nvSpPr>
          <p:cNvPr id="4" name="object 4"/>
          <p:cNvSpPr/>
          <p:nvPr/>
        </p:nvSpPr>
        <p:spPr>
          <a:xfrm>
            <a:off x="88900" y="1038225"/>
            <a:ext cx="10515600" cy="64008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</TotalTime>
  <Words>889</Words>
  <Application>Microsoft Office PowerPoint</Application>
  <PresentationFormat>Personalizar</PresentationFormat>
  <Paragraphs>110</Paragraphs>
  <Slides>28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4" baseType="lpstr">
      <vt:lpstr>Arial</vt:lpstr>
      <vt:lpstr>Calibri</vt:lpstr>
      <vt:lpstr>Times New Roman</vt:lpstr>
      <vt:lpstr>Trebuchet MS</vt:lpstr>
      <vt:lpstr>Verdana</vt:lpstr>
      <vt:lpstr>Office Theme</vt:lpstr>
      <vt:lpstr>Apresentação do PowerPoint</vt:lpstr>
      <vt:lpstr>PARANACIDADE</vt:lpstr>
      <vt:lpstr>SEDU/PARANACIDADE Interativo</vt:lpstr>
      <vt:lpstr>Relatório Estadual: dados gerais</vt:lpstr>
      <vt:lpstr>Seleção espacial e consulta de dados</vt:lpstr>
      <vt:lpstr>Relatório: 57 municípios selecionados</vt:lpstr>
      <vt:lpstr>Cálculo de investimento</vt:lpstr>
      <vt:lpstr>Mapa de calor para priorização de  investimentos na malha viária urbana</vt:lpstr>
      <vt:lpstr>Identificação das vias</vt:lpstr>
      <vt:lpstr>Mapas temáticos</vt:lpstr>
      <vt:lpstr>Equipamentos urbanos</vt:lpstr>
      <vt:lpstr>CMEIs do município de Araucária</vt:lpstr>
      <vt:lpstr>Área de abrangência dos CMEIs selecionados</vt:lpstr>
      <vt:lpstr>Lotes e zoneamento urbano</vt:lpstr>
      <vt:lpstr>Seleção de lotes a partir de um critério espacial</vt:lpstr>
      <vt:lpstr>Visualização do zoneamento urbano de acordo com a lei de uso e ocupação do solo</vt:lpstr>
      <vt:lpstr>Metodologias / Estudos</vt:lpstr>
      <vt:lpstr>Rotas de acessibilidade</vt:lpstr>
      <vt:lpstr>Áreas inaptas, aptas com restrição e  aptas para uso e ocupação do solo</vt:lpstr>
      <vt:lpstr>Áreas inaptas, aptas com restrição e  aptas para uso e ocupação do solo</vt:lpstr>
      <vt:lpstr>Ações PARANACIDADE</vt:lpstr>
      <vt:lpstr>Ações PARANACIDADE (em execução)</vt:lpstr>
      <vt:lpstr>Distribuição dos recursos estaduais  por tipo de projeto e fase de implementação (em %) - 04/05/2018</vt:lpstr>
      <vt:lpstr>SAM - Sistema de Acompanhamento e  Monitoramento</vt:lpstr>
      <vt:lpstr>Monitoramento das ações</vt:lpstr>
      <vt:lpstr>Lista de camadas disponíveis</vt:lpstr>
      <vt:lpstr>Exemplo de dados disponíveis  nas camadas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apresentação.cdr</dc:title>
  <dc:creator>Fabiano Coelho dos Santos</dc:creator>
  <cp:lastModifiedBy>Fabiano Coelho dos Santos</cp:lastModifiedBy>
  <cp:revision>31</cp:revision>
  <dcterms:created xsi:type="dcterms:W3CDTF">2018-05-14T13:55:56Z</dcterms:created>
  <dcterms:modified xsi:type="dcterms:W3CDTF">2022-02-16T18:11:56Z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2018-05-04T00:00:00Z</vt:filetime>
  </property>
  <property fmtid="{D5CDD505-2E9C-101B-9397-08002B2CF9AE}" pid="3" name="Creator">
    <vt:lpwstr>CorelDRAW X5</vt:lpwstr>
  </property>
  <property fmtid="{D5CDD505-2E9C-101B-9397-08002B2CF9AE}" pid="4" name="LastSaved">
    <vt:filetime>2018-05-14T00:00:00Z</vt:filetime>
  </property>
</Properties>
</file>